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257" r:id="rId6"/>
    <p:sldId id="259" r:id="rId7"/>
    <p:sldId id="266" r:id="rId8"/>
    <p:sldId id="267" r:id="rId9"/>
    <p:sldId id="261" r:id="rId10"/>
    <p:sldId id="262" r:id="rId11"/>
    <p:sldId id="263" r:id="rId12"/>
    <p:sldId id="264" r:id="rId13"/>
    <p:sldId id="268" r:id="rId14"/>
    <p:sldId id="265" r:id="rId15"/>
    <p:sldId id="271" r:id="rId16"/>
    <p:sldId id="258"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TVaKZrPnX2ApeTTxK0NSHQ==" hashData="+VPnUDVeB7qED0YCRbrKW7gvWOUirTmOQ2E72lMz4nqe+eKkkjCzePkhUmvZ31TnYLnRlbK+czfjjS0h+k9x8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4A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3" autoAdjust="0"/>
    <p:restoredTop sz="68646" autoAdjust="0"/>
  </p:normalViewPr>
  <p:slideViewPr>
    <p:cSldViewPr snapToGrid="0">
      <p:cViewPr varScale="1">
        <p:scale>
          <a:sx n="59" d="100"/>
          <a:sy n="59" d="100"/>
        </p:scale>
        <p:origin x="725" y="3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80E94-F24A-4627-8D84-C882206AB817}" type="datetimeFigureOut">
              <a:rPr lang="en-GB" smtClean="0"/>
              <a:t>19/06/2022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07F79-4264-4DF7-8B16-0D61ADCB6D8E}" type="slidenum">
              <a:rPr lang="en-GB" smtClean="0"/>
              <a:t>‹#›</a:t>
            </a:fld>
            <a:endParaRPr lang="en-GB"/>
          </a:p>
        </p:txBody>
      </p:sp>
    </p:spTree>
    <p:extLst>
      <p:ext uri="{BB962C8B-B14F-4D97-AF65-F5344CB8AC3E}">
        <p14:creationId xmlns:p14="http://schemas.microsoft.com/office/powerpoint/2010/main" val="1894603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407F79-4264-4DF7-8B16-0D61ADCB6D8E}" type="slidenum">
              <a:rPr lang="en-GB" smtClean="0"/>
              <a:t>1</a:t>
            </a:fld>
            <a:endParaRPr lang="en-GB"/>
          </a:p>
        </p:txBody>
      </p:sp>
    </p:spTree>
    <p:extLst>
      <p:ext uri="{BB962C8B-B14F-4D97-AF65-F5344CB8AC3E}">
        <p14:creationId xmlns:p14="http://schemas.microsoft.com/office/powerpoint/2010/main" val="335635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Big Crunch is a hypothetical situation for the destiny of the universe, in which the expansion of the universe  inverts and the universe collapses, and it could possibly be followed by a rebirth of the universe beginning with another Big Bang.</a:t>
            </a:r>
          </a:p>
          <a:p>
            <a:endParaRPr lang="en-GB" dirty="0"/>
          </a:p>
          <a:p>
            <a:r>
              <a:rPr lang="en-GB" dirty="0"/>
              <a:t>If the big rip is the way the universe ends then all matter of the universe from stars to galaxies and atoms to subatomic particles will be torn apart by the expansion of the universe. the expansion will also eventually tear apart spacetime itself</a:t>
            </a:r>
          </a:p>
          <a:p>
            <a:endParaRPr lang="en-GB" dirty="0"/>
          </a:p>
          <a:p>
            <a:r>
              <a:rPr lang="en-GB" dirty="0"/>
              <a:t>If it ends in the big freeze all matter will expand forever until it reaches a final uniform state and as space and matter gets further and further away matter wont clump together and no new stars will be created and the universe will be cold forever</a:t>
            </a:r>
            <a:endParaRPr lang="en-GB" dirty="0">
              <a:cs typeface="Calibri"/>
            </a:endParaRPr>
          </a:p>
          <a:p>
            <a:endParaRPr lang="en-GB" dirty="0">
              <a:cs typeface="Calibri"/>
            </a:endParaRPr>
          </a:p>
          <a:p>
            <a:r>
              <a:rPr lang="en-GB" dirty="0">
                <a:cs typeface="Calibri"/>
              </a:rPr>
              <a:t>Or it could end in decay or vacuum decay which is when</a:t>
            </a:r>
            <a:r>
              <a:rPr lang="en-GB" dirty="0"/>
              <a:t> the delicate balance between quantum particles breaks down, the Higgs field would break out of its false vacuum in a domino effect throughout the universe called vacuum</a:t>
            </a:r>
            <a:r>
              <a:rPr lang="en-GB" b="1" dirty="0"/>
              <a:t> </a:t>
            </a:r>
            <a:r>
              <a:rPr lang="en-GB" dirty="0"/>
              <a:t>decay. A bubble of vacuum decay would spread throughout the universe at the speed of light As it passes through, all matter, the forces of the universe would cease to function as it currently does.</a:t>
            </a:r>
            <a:endParaRPr lang="en-GB" dirty="0">
              <a:cs typeface="Calibri"/>
            </a:endParaRPr>
          </a:p>
        </p:txBody>
      </p:sp>
      <p:sp>
        <p:nvSpPr>
          <p:cNvPr id="4" name="Slide Number Placeholder 3"/>
          <p:cNvSpPr>
            <a:spLocks noGrp="1"/>
          </p:cNvSpPr>
          <p:nvPr>
            <p:ph type="sldNum" sz="quarter" idx="5"/>
          </p:nvPr>
        </p:nvSpPr>
        <p:spPr/>
        <p:txBody>
          <a:bodyPr/>
          <a:lstStyle/>
          <a:p>
            <a:fld id="{5A407F79-4264-4DF7-8B16-0D61ADCB6D8E}" type="slidenum">
              <a:rPr lang="en-GB" smtClean="0"/>
              <a:t>10</a:t>
            </a:fld>
            <a:endParaRPr lang="en-GB"/>
          </a:p>
        </p:txBody>
      </p:sp>
    </p:spTree>
    <p:extLst>
      <p:ext uri="{BB962C8B-B14F-4D97-AF65-F5344CB8AC3E}">
        <p14:creationId xmlns:p14="http://schemas.microsoft.com/office/powerpoint/2010/main" val="702685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we can escape this fate if we become a multiplanetary or interstellar species.</a:t>
            </a:r>
          </a:p>
        </p:txBody>
      </p:sp>
      <p:sp>
        <p:nvSpPr>
          <p:cNvPr id="4" name="Slide Number Placeholder 3"/>
          <p:cNvSpPr>
            <a:spLocks noGrp="1"/>
          </p:cNvSpPr>
          <p:nvPr>
            <p:ph type="sldNum" sz="quarter" idx="5"/>
          </p:nvPr>
        </p:nvSpPr>
        <p:spPr/>
        <p:txBody>
          <a:bodyPr/>
          <a:lstStyle/>
          <a:p>
            <a:fld id="{5A407F79-4264-4DF7-8B16-0D61ADCB6D8E}" type="slidenum">
              <a:rPr lang="en-GB" smtClean="0"/>
              <a:t>11</a:t>
            </a:fld>
            <a:endParaRPr lang="en-GB"/>
          </a:p>
        </p:txBody>
      </p:sp>
    </p:spTree>
    <p:extLst>
      <p:ext uri="{BB962C8B-B14F-4D97-AF65-F5344CB8AC3E}">
        <p14:creationId xmlns:p14="http://schemas.microsoft.com/office/powerpoint/2010/main" val="673460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Interstellar travel is the travel between stars and it is mostly thought to be impossible because the distance between stars is just so vast that our rockets just cant travel them in our lifetimes however, there are multiple ways that have been put forward by scientists witch could move close to the speed of light or perhaps even faster.</a:t>
            </a:r>
          </a:p>
          <a:p>
            <a:endParaRPr lang="en-GB" dirty="0"/>
          </a:p>
          <a:p>
            <a:r>
              <a:rPr lang="en-GB" dirty="0"/>
              <a:t>Like Nuclear propulsion rockets this method was were a rocket would detonate some type of nuclear bomb from out the back at a certain time for thrust, in the 1950’s/60’s the U.S government codenamed the project , project Orion but because of a nuclear test band treaty the project was closed and made illegal by international law. this is plausible and it could reach around 0.33% the speed of light but it has to be used is space because it comes with a lot of nuclear fallout.</a:t>
            </a:r>
          </a:p>
          <a:p>
            <a:endParaRPr lang="en-GB" dirty="0"/>
          </a:p>
          <a:p>
            <a:r>
              <a:rPr lang="en-GB" dirty="0"/>
              <a:t>And the warp drive or the Alcubierre drive, this idea was preposed by Miguel Alcubierre in 1994 and the basic idea is that the ship could stretch space in a way that makes the space Infront contract and the space behind expand so rather than trying to get to the speed of light which is impossible the Alcubierre drive would go around it by bending space time. But for now this is purely in the realm of science fiction because it would need enormous amounts of energy to work.</a:t>
            </a:r>
          </a:p>
          <a:p>
            <a:endParaRPr lang="en-GB" dirty="0"/>
          </a:p>
          <a:p>
            <a:r>
              <a:rPr lang="en-GB" dirty="0"/>
              <a:t>But Both methods would help us travel throughout our entire solar system a lot faster that any methods currently being used.</a:t>
            </a:r>
          </a:p>
          <a:p>
            <a:endParaRPr lang="en-GB" dirty="0"/>
          </a:p>
          <a:p>
            <a:endParaRPr lang="en-GB" dirty="0"/>
          </a:p>
        </p:txBody>
      </p:sp>
      <p:sp>
        <p:nvSpPr>
          <p:cNvPr id="4" name="Slide Number Placeholder 3"/>
          <p:cNvSpPr>
            <a:spLocks noGrp="1"/>
          </p:cNvSpPr>
          <p:nvPr>
            <p:ph type="sldNum" sz="quarter" idx="5"/>
          </p:nvPr>
        </p:nvSpPr>
        <p:spPr/>
        <p:txBody>
          <a:bodyPr/>
          <a:lstStyle/>
          <a:p>
            <a:fld id="{5A407F79-4264-4DF7-8B16-0D61ADCB6D8E}" type="slidenum">
              <a:rPr lang="en-GB" smtClean="0"/>
              <a:t>12</a:t>
            </a:fld>
            <a:endParaRPr lang="en-GB"/>
          </a:p>
        </p:txBody>
      </p:sp>
    </p:spTree>
    <p:extLst>
      <p:ext uri="{BB962C8B-B14F-4D97-AF65-F5344CB8AC3E}">
        <p14:creationId xmlns:p14="http://schemas.microsoft.com/office/powerpoint/2010/main" val="137672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universe began 13.7 billion years ago in the big bang, at the time the universe was hotter and denser than anything we can imagine, when it exploded the universe was created in a fraction of a second from the size of a single atom to the size of a galaxy, it kept expanding getting faster and faster it is still expanding today, scientists  still don’t know what makes it expand but astronomers theorize that there is a force that is pulling everything apart. </a:t>
            </a:r>
          </a:p>
          <a:p>
            <a:r>
              <a:rPr lang="en-GB" dirty="0"/>
              <a:t>Overtime The universe was split in  three different stages the first stage is the pre compression era the, second era is the compression era, and the third era is the post compression era the three era's were split based on how energy and matter interacted</a:t>
            </a:r>
            <a:endParaRPr lang="en-GB" dirty="0">
              <a:cs typeface="Calibri"/>
            </a:endParaRPr>
          </a:p>
          <a:p>
            <a:endParaRPr lang="en-GB" dirty="0"/>
          </a:p>
        </p:txBody>
      </p:sp>
      <p:sp>
        <p:nvSpPr>
          <p:cNvPr id="4" name="Slide Number Placeholder 3"/>
          <p:cNvSpPr>
            <a:spLocks noGrp="1"/>
          </p:cNvSpPr>
          <p:nvPr>
            <p:ph type="sldNum" sz="quarter" idx="10"/>
          </p:nvPr>
        </p:nvSpPr>
        <p:spPr/>
        <p:txBody>
          <a:bodyPr/>
          <a:lstStyle/>
          <a:p>
            <a:fld id="{5A407F79-4264-4DF7-8B16-0D61ADCB6D8E}" type="slidenum">
              <a:rPr lang="en-GB" smtClean="0"/>
              <a:t>2</a:t>
            </a:fld>
            <a:endParaRPr lang="en-GB"/>
          </a:p>
        </p:txBody>
      </p:sp>
    </p:spTree>
    <p:extLst>
      <p:ext uri="{BB962C8B-B14F-4D97-AF65-F5344CB8AC3E}">
        <p14:creationId xmlns:p14="http://schemas.microsoft.com/office/powerpoint/2010/main" val="222686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galaxy's core lays 26,000 light years away and contains a supermassive black whole, if the voyager were to travel to the centre of the galaxy it would take it 450,000,000 years but if it could travel at light speed it would take 26,000 years but it is impossible due to special relativity.</a:t>
            </a:r>
          </a:p>
          <a:p>
            <a:r>
              <a:rPr lang="en-GB" dirty="0"/>
              <a:t>The Milky way also contains over two hundred billion stars and has enough dust, gas and resources to make billions more.</a:t>
            </a:r>
            <a:endParaRPr lang="en-GB" dirty="0">
              <a:cs typeface="Calibri"/>
            </a:endParaRPr>
          </a:p>
          <a:p>
            <a:r>
              <a:rPr lang="en-GB" dirty="0"/>
              <a:t>But The most common stars in the galaxy are red dwarfs, a cool star about a tenth the mass of the sun. Once thought unsuitable for potential life-bearing planets because such bodies would have to be too close to meet the criteria, red dwarfs are now considered potential suspects.</a:t>
            </a:r>
            <a:endParaRPr lang="en-GB" dirty="0">
              <a:cs typeface="Calibri"/>
            </a:endParaRPr>
          </a:p>
          <a:p>
            <a:endParaRPr lang="en-GB" dirty="0"/>
          </a:p>
          <a:p>
            <a:r>
              <a:rPr lang="en-GB" dirty="0"/>
              <a:t>The Milky Way is on track to collide and merge with its nearest neighbour, the Andromeda galaxy, in about 4 billion years. The galaxies will pass through each other, get snapped back together by gravity, and eventually merge cores.</a:t>
            </a:r>
          </a:p>
          <a:p>
            <a:endParaRPr lang="en-GB" dirty="0"/>
          </a:p>
        </p:txBody>
      </p:sp>
      <p:sp>
        <p:nvSpPr>
          <p:cNvPr id="4" name="Slide Number Placeholder 3"/>
          <p:cNvSpPr>
            <a:spLocks noGrp="1"/>
          </p:cNvSpPr>
          <p:nvPr>
            <p:ph type="sldNum" sz="quarter" idx="10"/>
          </p:nvPr>
        </p:nvSpPr>
        <p:spPr/>
        <p:txBody>
          <a:bodyPr/>
          <a:lstStyle/>
          <a:p>
            <a:fld id="{5A407F79-4264-4DF7-8B16-0D61ADCB6D8E}" type="slidenum">
              <a:rPr lang="en-GB" smtClean="0"/>
              <a:t>3</a:t>
            </a:fld>
            <a:endParaRPr lang="en-GB"/>
          </a:p>
        </p:txBody>
      </p:sp>
    </p:spTree>
    <p:extLst>
      <p:ext uri="{BB962C8B-B14F-4D97-AF65-F5344CB8AC3E}">
        <p14:creationId xmlns:p14="http://schemas.microsoft.com/office/powerpoint/2010/main" val="1865606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Black wholes are extremely dense points in space that beyond a certain point everything will fall into it and it’s pull is so powerful not even light can escape.</a:t>
            </a:r>
          </a:p>
          <a:p>
            <a:r>
              <a:rPr lang="en-GB" dirty="0"/>
              <a:t>They are created when stars with a certain mass die and explode in a massive explosion known as a supernovae, when it explodes it pushes out its stellar matter out and all that is left is its core, when the star was alive the force that powered it kept it from collapsing in on itself but with all of its fuel gone there is nothing left to power it so it’s core collapses.</a:t>
            </a:r>
            <a:endParaRPr lang="en-GB" dirty="0">
              <a:cs typeface="Calibri"/>
            </a:endParaRPr>
          </a:p>
          <a:p>
            <a:endParaRPr lang="en-GB" dirty="0"/>
          </a:p>
          <a:p>
            <a:r>
              <a:rPr lang="en-GB" dirty="0"/>
              <a:t>Stellar black holes range from five to several tens of solar masses</a:t>
            </a:r>
          </a:p>
          <a:p>
            <a:r>
              <a:rPr lang="en-GB" dirty="0"/>
              <a:t>Supermassive black holes are the largest type of black hole and they have millions to billions times the mass of our sun.</a:t>
            </a:r>
          </a:p>
          <a:p>
            <a:endParaRPr lang="en-GB" dirty="0"/>
          </a:p>
          <a:p>
            <a:r>
              <a:rPr lang="en-GB" dirty="0"/>
              <a:t>The largest black whole known right now is Abell 85, Abell 85 is roughly the size of our solar system, but packs the mass of 40 billion suns.</a:t>
            </a:r>
          </a:p>
          <a:p>
            <a:endParaRPr lang="en-GB" dirty="0"/>
          </a:p>
          <a:p>
            <a:r>
              <a:rPr lang="en-GB" dirty="0"/>
              <a:t>Black holes are also invisible because nothing not even light can escape so it can only be detected by its gravitational effects on nearby objects.</a:t>
            </a:r>
            <a:endParaRPr lang="en-GB" dirty="0">
              <a:cs typeface="Calibri"/>
            </a:endParaRPr>
          </a:p>
          <a:p>
            <a:endParaRPr lang="en-GB" dirty="0">
              <a:cs typeface="Calibri"/>
            </a:endParaRPr>
          </a:p>
          <a:p>
            <a:r>
              <a:rPr lang="en-GB" dirty="0"/>
              <a:t>What is even weirder as you get closer to a black hole, the flow of time slows down, compared to flow of time far from the black hole. According to Einstein's theory, any</a:t>
            </a:r>
            <a:r>
              <a:rPr lang="en-GB" i="1" dirty="0"/>
              <a:t> </a:t>
            </a:r>
            <a:r>
              <a:rPr lang="en-GB" dirty="0"/>
              <a:t>massive body, including the Earth, produces this effect. However the Earth's gravity is so weak compared to a black hole that the slowing of time is not noticeable, but the effect has been confirmed using sensitive instruments. For example, at sea level you age one-billionth of a second less every year than you would if you lived on top of Mt. Everest.</a:t>
            </a:r>
            <a:endParaRPr lang="en-GB" dirty="0">
              <a:cs typeface="Calibri"/>
            </a:endParaRPr>
          </a:p>
          <a:p>
            <a:endParaRPr lang="en-GB" dirty="0">
              <a:cs typeface="Calibri"/>
            </a:endParaRPr>
          </a:p>
          <a:p>
            <a:endParaRPr lang="en-GB" dirty="0">
              <a:cs typeface="Calibri"/>
            </a:endParaRPr>
          </a:p>
        </p:txBody>
      </p:sp>
      <p:sp>
        <p:nvSpPr>
          <p:cNvPr id="4" name="Slide Number Placeholder 3"/>
          <p:cNvSpPr>
            <a:spLocks noGrp="1"/>
          </p:cNvSpPr>
          <p:nvPr>
            <p:ph type="sldNum" sz="quarter" idx="5"/>
          </p:nvPr>
        </p:nvSpPr>
        <p:spPr/>
        <p:txBody>
          <a:bodyPr/>
          <a:lstStyle/>
          <a:p>
            <a:fld id="{5A407F79-4264-4DF7-8B16-0D61ADCB6D8E}" type="slidenum">
              <a:rPr lang="en-GB" smtClean="0"/>
              <a:t>4</a:t>
            </a:fld>
            <a:endParaRPr lang="en-GB"/>
          </a:p>
        </p:txBody>
      </p:sp>
    </p:spTree>
    <p:extLst>
      <p:ext uri="{BB962C8B-B14F-4D97-AF65-F5344CB8AC3E}">
        <p14:creationId xmlns:p14="http://schemas.microsoft.com/office/powerpoint/2010/main" val="101071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Black holes can die in a process known as evaporation how ever it can take a very long time depending on the mass of the black hole. In 1974, Stephen hawking made one of his most famous predictions that black holes will eventually evaporate and die</a:t>
            </a:r>
          </a:p>
          <a:p>
            <a:r>
              <a:rPr lang="en-GB" dirty="0"/>
              <a:t>According to Hawking’s theory, black holes are not perfectly black and that they emit particles. This radiation, hawking believed could eventually siphon enough energy and mass away from the black whole to make them disappear. This radiation came to be known as Hawking radiation.</a:t>
            </a:r>
          </a:p>
          <a:p>
            <a:endParaRPr lang="en-GB" dirty="0"/>
          </a:p>
        </p:txBody>
      </p:sp>
      <p:sp>
        <p:nvSpPr>
          <p:cNvPr id="4" name="Slide Number Placeholder 3"/>
          <p:cNvSpPr>
            <a:spLocks noGrp="1"/>
          </p:cNvSpPr>
          <p:nvPr>
            <p:ph type="sldNum" sz="quarter" idx="10"/>
          </p:nvPr>
        </p:nvSpPr>
        <p:spPr/>
        <p:txBody>
          <a:bodyPr/>
          <a:lstStyle/>
          <a:p>
            <a:fld id="{5A407F79-4264-4DF7-8B16-0D61ADCB6D8E}" type="slidenum">
              <a:rPr lang="en-GB" smtClean="0"/>
              <a:t>5</a:t>
            </a:fld>
            <a:endParaRPr lang="en-GB"/>
          </a:p>
        </p:txBody>
      </p:sp>
    </p:spTree>
    <p:extLst>
      <p:ext uri="{BB962C8B-B14F-4D97-AF65-F5344CB8AC3E}">
        <p14:creationId xmlns:p14="http://schemas.microsoft.com/office/powerpoint/2010/main" val="4069383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star in the centre of the solar system is a nearly perfect sphere of hot plasma, heated to incandescence by nuclear fusion reactions at its core. so It is a nearly perfect ball of fiery death 865,370 miles in diameter that produces so much power, that every hour it make’s more anergy that we humans make in an entire year.</a:t>
            </a:r>
          </a:p>
        </p:txBody>
      </p:sp>
      <p:sp>
        <p:nvSpPr>
          <p:cNvPr id="4" name="Slide Number Placeholder 3"/>
          <p:cNvSpPr>
            <a:spLocks noGrp="1"/>
          </p:cNvSpPr>
          <p:nvPr>
            <p:ph type="sldNum" sz="quarter" idx="10"/>
          </p:nvPr>
        </p:nvSpPr>
        <p:spPr/>
        <p:txBody>
          <a:bodyPr/>
          <a:lstStyle/>
          <a:p>
            <a:fld id="{5A407F79-4264-4DF7-8B16-0D61ADCB6D8E}" type="slidenum">
              <a:rPr lang="en-GB" smtClean="0"/>
              <a:t>6</a:t>
            </a:fld>
            <a:endParaRPr lang="en-GB"/>
          </a:p>
        </p:txBody>
      </p:sp>
    </p:spTree>
    <p:extLst>
      <p:ext uri="{BB962C8B-B14F-4D97-AF65-F5344CB8AC3E}">
        <p14:creationId xmlns:p14="http://schemas.microsoft.com/office/powerpoint/2010/main" val="529268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moon was created 4.425billion years ago there are many theories as to how the moon was created but there is one that is most widely accepted is the giant impact theory Which is when the debris of a giant impact between earth and a mars sized planet around 4.5 billion years ago.</a:t>
            </a:r>
          </a:p>
          <a:p>
            <a:r>
              <a:rPr lang="en-GB" dirty="0"/>
              <a:t>Another theory is the fission theory when in the eighteen hundreds George Darwin the son of Charles Darwin suggested that the earth might have spun so fast that a piece of it was torn of and held in place by the Earths gravity.</a:t>
            </a:r>
          </a:p>
        </p:txBody>
      </p:sp>
      <p:sp>
        <p:nvSpPr>
          <p:cNvPr id="4" name="Slide Number Placeholder 3"/>
          <p:cNvSpPr>
            <a:spLocks noGrp="1"/>
          </p:cNvSpPr>
          <p:nvPr>
            <p:ph type="sldNum" sz="quarter" idx="10"/>
          </p:nvPr>
        </p:nvSpPr>
        <p:spPr/>
        <p:txBody>
          <a:bodyPr/>
          <a:lstStyle/>
          <a:p>
            <a:fld id="{5A407F79-4264-4DF7-8B16-0D61ADCB6D8E}" type="slidenum">
              <a:rPr lang="en-GB" smtClean="0"/>
              <a:t>7</a:t>
            </a:fld>
            <a:endParaRPr lang="en-GB"/>
          </a:p>
        </p:txBody>
      </p:sp>
    </p:spTree>
    <p:extLst>
      <p:ext uri="{BB962C8B-B14F-4D97-AF65-F5344CB8AC3E}">
        <p14:creationId xmlns:p14="http://schemas.microsoft.com/office/powerpoint/2010/main" val="560032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it expands its outer layer will consume the three planets Mercury Venus and maybe Earth when it does the goldilocks zone or the habitable zone will change the goldilocks zone is the space far enough away from the star that it wont fry but close enough to form liquid water when it does change if the Earth does survive its atmosphere and liquid oceans will burn up and all that will be left is molten rock </a:t>
            </a:r>
          </a:p>
        </p:txBody>
      </p:sp>
      <p:sp>
        <p:nvSpPr>
          <p:cNvPr id="4" name="Slide Number Placeholder 3"/>
          <p:cNvSpPr>
            <a:spLocks noGrp="1"/>
          </p:cNvSpPr>
          <p:nvPr>
            <p:ph type="sldNum" sz="quarter" idx="10"/>
          </p:nvPr>
        </p:nvSpPr>
        <p:spPr/>
        <p:txBody>
          <a:bodyPr/>
          <a:lstStyle/>
          <a:p>
            <a:fld id="{5A407F79-4264-4DF7-8B16-0D61ADCB6D8E}" type="slidenum">
              <a:rPr lang="en-GB" smtClean="0"/>
              <a:t>8</a:t>
            </a:fld>
            <a:endParaRPr lang="en-GB"/>
          </a:p>
        </p:txBody>
      </p:sp>
    </p:spTree>
    <p:extLst>
      <p:ext uri="{BB962C8B-B14F-4D97-AF65-F5344CB8AC3E}">
        <p14:creationId xmlns:p14="http://schemas.microsoft.com/office/powerpoint/2010/main" val="227624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theories about how the universe may end the four big theories are the crunch, rip, freeze or the decay</a:t>
            </a:r>
          </a:p>
          <a:p>
            <a:endParaRPr lang="en-GB" dirty="0"/>
          </a:p>
        </p:txBody>
      </p:sp>
      <p:sp>
        <p:nvSpPr>
          <p:cNvPr id="4" name="Slide Number Placeholder 3"/>
          <p:cNvSpPr>
            <a:spLocks noGrp="1"/>
          </p:cNvSpPr>
          <p:nvPr>
            <p:ph type="sldNum" sz="quarter" idx="10"/>
          </p:nvPr>
        </p:nvSpPr>
        <p:spPr/>
        <p:txBody>
          <a:bodyPr/>
          <a:lstStyle/>
          <a:p>
            <a:fld id="{5A407F79-4264-4DF7-8B16-0D61ADCB6D8E}" type="slidenum">
              <a:rPr lang="en-GB" smtClean="0"/>
              <a:t>9</a:t>
            </a:fld>
            <a:endParaRPr lang="en-GB"/>
          </a:p>
        </p:txBody>
      </p:sp>
    </p:spTree>
    <p:extLst>
      <p:ext uri="{BB962C8B-B14F-4D97-AF65-F5344CB8AC3E}">
        <p14:creationId xmlns:p14="http://schemas.microsoft.com/office/powerpoint/2010/main" val="4028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8A04C-7EBC-47BD-8C8E-145261F7BE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E76BF03-43F7-4F62-8EE7-87F8C4A9AC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BBEDFE-FF29-4E16-94AD-DD1BDC391D41}"/>
              </a:ext>
            </a:extLst>
          </p:cNvPr>
          <p:cNvSpPr>
            <a:spLocks noGrp="1"/>
          </p:cNvSpPr>
          <p:nvPr>
            <p:ph type="dt" sz="half" idx="10"/>
          </p:nvPr>
        </p:nvSpPr>
        <p:spPr/>
        <p:txBody>
          <a:bodyPr/>
          <a:lstStyle/>
          <a:p>
            <a:fld id="{5E89CDFB-1C26-42ED-B296-52A70842B932}" type="datetimeFigureOut">
              <a:rPr lang="en-GB" smtClean="0"/>
              <a:t>19/06/2022</a:t>
            </a:fld>
            <a:endParaRPr lang="en-GB"/>
          </a:p>
        </p:txBody>
      </p:sp>
      <p:sp>
        <p:nvSpPr>
          <p:cNvPr id="5" name="Footer Placeholder 4">
            <a:extLst>
              <a:ext uri="{FF2B5EF4-FFF2-40B4-BE49-F238E27FC236}">
                <a16:creationId xmlns:a16="http://schemas.microsoft.com/office/drawing/2014/main" id="{344367F7-FABC-4AF1-B59E-1DD6716C13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6BC3E-C3FE-47C2-BE8C-47AA963D6F8F}"/>
              </a:ext>
            </a:extLst>
          </p:cNvPr>
          <p:cNvSpPr>
            <a:spLocks noGrp="1"/>
          </p:cNvSpPr>
          <p:nvPr>
            <p:ph type="sldNum" sz="quarter" idx="12"/>
          </p:nvPr>
        </p:nvSpPr>
        <p:spPr/>
        <p:txBody>
          <a:bodyPr/>
          <a:lstStyle/>
          <a:p>
            <a:fld id="{1B3AAF6D-2148-4768-A3A9-6D80E652A439}" type="slidenum">
              <a:rPr lang="en-GB" smtClean="0"/>
              <a:t>‹#›</a:t>
            </a:fld>
            <a:endParaRPr lang="en-GB"/>
          </a:p>
        </p:txBody>
      </p:sp>
    </p:spTree>
    <p:extLst>
      <p:ext uri="{BB962C8B-B14F-4D97-AF65-F5344CB8AC3E}">
        <p14:creationId xmlns:p14="http://schemas.microsoft.com/office/powerpoint/2010/main" val="3296120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BB2E6-DCEC-4374-882C-9FFFF0DC324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E3BEE13-41F4-41AC-8E3E-51CC8ECE62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323CB6-C600-47DA-935A-A5566EC87416}"/>
              </a:ext>
            </a:extLst>
          </p:cNvPr>
          <p:cNvSpPr>
            <a:spLocks noGrp="1"/>
          </p:cNvSpPr>
          <p:nvPr>
            <p:ph type="dt" sz="half" idx="10"/>
          </p:nvPr>
        </p:nvSpPr>
        <p:spPr/>
        <p:txBody>
          <a:bodyPr/>
          <a:lstStyle/>
          <a:p>
            <a:fld id="{5E89CDFB-1C26-42ED-B296-52A70842B932}" type="datetimeFigureOut">
              <a:rPr lang="en-GB" smtClean="0"/>
              <a:t>19/06/2022</a:t>
            </a:fld>
            <a:endParaRPr lang="en-GB"/>
          </a:p>
        </p:txBody>
      </p:sp>
      <p:sp>
        <p:nvSpPr>
          <p:cNvPr id="5" name="Footer Placeholder 4">
            <a:extLst>
              <a:ext uri="{FF2B5EF4-FFF2-40B4-BE49-F238E27FC236}">
                <a16:creationId xmlns:a16="http://schemas.microsoft.com/office/drawing/2014/main" id="{E2B6CBBF-0C20-4082-9071-B7E5ED6A4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699BCB-3BC5-4954-870D-751374AA3BEF}"/>
              </a:ext>
            </a:extLst>
          </p:cNvPr>
          <p:cNvSpPr>
            <a:spLocks noGrp="1"/>
          </p:cNvSpPr>
          <p:nvPr>
            <p:ph type="sldNum" sz="quarter" idx="12"/>
          </p:nvPr>
        </p:nvSpPr>
        <p:spPr/>
        <p:txBody>
          <a:bodyPr/>
          <a:lstStyle/>
          <a:p>
            <a:fld id="{1B3AAF6D-2148-4768-A3A9-6D80E652A439}" type="slidenum">
              <a:rPr lang="en-GB" smtClean="0"/>
              <a:t>‹#›</a:t>
            </a:fld>
            <a:endParaRPr lang="en-GB"/>
          </a:p>
        </p:txBody>
      </p:sp>
    </p:spTree>
    <p:extLst>
      <p:ext uri="{BB962C8B-B14F-4D97-AF65-F5344CB8AC3E}">
        <p14:creationId xmlns:p14="http://schemas.microsoft.com/office/powerpoint/2010/main" val="3198343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8D4783-192A-4FD0-B222-077E229218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3239E6-8D7F-4F9C-9E40-39BC5397B22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EB22-C642-4103-A29A-DC595F08030B}"/>
              </a:ext>
            </a:extLst>
          </p:cNvPr>
          <p:cNvSpPr>
            <a:spLocks noGrp="1"/>
          </p:cNvSpPr>
          <p:nvPr>
            <p:ph type="dt" sz="half" idx="10"/>
          </p:nvPr>
        </p:nvSpPr>
        <p:spPr/>
        <p:txBody>
          <a:bodyPr/>
          <a:lstStyle/>
          <a:p>
            <a:fld id="{5E89CDFB-1C26-42ED-B296-52A70842B932}" type="datetimeFigureOut">
              <a:rPr lang="en-GB" smtClean="0"/>
              <a:t>19/06/2022</a:t>
            </a:fld>
            <a:endParaRPr lang="en-GB"/>
          </a:p>
        </p:txBody>
      </p:sp>
      <p:sp>
        <p:nvSpPr>
          <p:cNvPr id="5" name="Footer Placeholder 4">
            <a:extLst>
              <a:ext uri="{FF2B5EF4-FFF2-40B4-BE49-F238E27FC236}">
                <a16:creationId xmlns:a16="http://schemas.microsoft.com/office/drawing/2014/main" id="{F961E25B-23D3-430F-8F21-065593C4F9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507FF0-5A16-474D-A589-7FF40A83B356}"/>
              </a:ext>
            </a:extLst>
          </p:cNvPr>
          <p:cNvSpPr>
            <a:spLocks noGrp="1"/>
          </p:cNvSpPr>
          <p:nvPr>
            <p:ph type="sldNum" sz="quarter" idx="12"/>
          </p:nvPr>
        </p:nvSpPr>
        <p:spPr/>
        <p:txBody>
          <a:bodyPr/>
          <a:lstStyle/>
          <a:p>
            <a:fld id="{1B3AAF6D-2148-4768-A3A9-6D80E652A439}" type="slidenum">
              <a:rPr lang="en-GB" smtClean="0"/>
              <a:t>‹#›</a:t>
            </a:fld>
            <a:endParaRPr lang="en-GB"/>
          </a:p>
        </p:txBody>
      </p:sp>
    </p:spTree>
    <p:extLst>
      <p:ext uri="{BB962C8B-B14F-4D97-AF65-F5344CB8AC3E}">
        <p14:creationId xmlns:p14="http://schemas.microsoft.com/office/powerpoint/2010/main" val="234863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DD059-44DC-40A2-A072-207BFA69C73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8E64A8D-3474-40E5-A42A-6EF54C16E9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EE52DE-E993-452E-8024-4FF824675088}"/>
              </a:ext>
            </a:extLst>
          </p:cNvPr>
          <p:cNvSpPr>
            <a:spLocks noGrp="1"/>
          </p:cNvSpPr>
          <p:nvPr>
            <p:ph type="dt" sz="half" idx="10"/>
          </p:nvPr>
        </p:nvSpPr>
        <p:spPr/>
        <p:txBody>
          <a:bodyPr/>
          <a:lstStyle/>
          <a:p>
            <a:fld id="{5E89CDFB-1C26-42ED-B296-52A70842B932}" type="datetimeFigureOut">
              <a:rPr lang="en-GB" smtClean="0"/>
              <a:t>19/06/2022</a:t>
            </a:fld>
            <a:endParaRPr lang="en-GB"/>
          </a:p>
        </p:txBody>
      </p:sp>
      <p:sp>
        <p:nvSpPr>
          <p:cNvPr id="5" name="Footer Placeholder 4">
            <a:extLst>
              <a:ext uri="{FF2B5EF4-FFF2-40B4-BE49-F238E27FC236}">
                <a16:creationId xmlns:a16="http://schemas.microsoft.com/office/drawing/2014/main" id="{61F1534C-2E92-4FE7-9667-0776A582B2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248464-F9AE-4FC5-925B-62ADF32A1657}"/>
              </a:ext>
            </a:extLst>
          </p:cNvPr>
          <p:cNvSpPr>
            <a:spLocks noGrp="1"/>
          </p:cNvSpPr>
          <p:nvPr>
            <p:ph type="sldNum" sz="quarter" idx="12"/>
          </p:nvPr>
        </p:nvSpPr>
        <p:spPr/>
        <p:txBody>
          <a:bodyPr/>
          <a:lstStyle/>
          <a:p>
            <a:fld id="{1B3AAF6D-2148-4768-A3A9-6D80E652A439}" type="slidenum">
              <a:rPr lang="en-GB" smtClean="0"/>
              <a:t>‹#›</a:t>
            </a:fld>
            <a:endParaRPr lang="en-GB"/>
          </a:p>
        </p:txBody>
      </p:sp>
    </p:spTree>
    <p:extLst>
      <p:ext uri="{BB962C8B-B14F-4D97-AF65-F5344CB8AC3E}">
        <p14:creationId xmlns:p14="http://schemas.microsoft.com/office/powerpoint/2010/main" val="426672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721D-456E-4213-AAF5-5CA9E3B37E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6BAC624-E2EA-41F1-89CE-B2629A3656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A7ED06-FEB1-426B-98A9-C6C1C41753B2}"/>
              </a:ext>
            </a:extLst>
          </p:cNvPr>
          <p:cNvSpPr>
            <a:spLocks noGrp="1"/>
          </p:cNvSpPr>
          <p:nvPr>
            <p:ph type="dt" sz="half" idx="10"/>
          </p:nvPr>
        </p:nvSpPr>
        <p:spPr/>
        <p:txBody>
          <a:bodyPr/>
          <a:lstStyle/>
          <a:p>
            <a:fld id="{5E89CDFB-1C26-42ED-B296-52A70842B932}" type="datetimeFigureOut">
              <a:rPr lang="en-GB" smtClean="0"/>
              <a:t>19/06/2022</a:t>
            </a:fld>
            <a:endParaRPr lang="en-GB"/>
          </a:p>
        </p:txBody>
      </p:sp>
      <p:sp>
        <p:nvSpPr>
          <p:cNvPr id="5" name="Footer Placeholder 4">
            <a:extLst>
              <a:ext uri="{FF2B5EF4-FFF2-40B4-BE49-F238E27FC236}">
                <a16:creationId xmlns:a16="http://schemas.microsoft.com/office/drawing/2014/main" id="{FAAE4043-A706-4897-8656-F0A8F1F5F5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2184F4-B0C3-4A09-A6DF-95E0A921BD03}"/>
              </a:ext>
            </a:extLst>
          </p:cNvPr>
          <p:cNvSpPr>
            <a:spLocks noGrp="1"/>
          </p:cNvSpPr>
          <p:nvPr>
            <p:ph type="sldNum" sz="quarter" idx="12"/>
          </p:nvPr>
        </p:nvSpPr>
        <p:spPr/>
        <p:txBody>
          <a:bodyPr/>
          <a:lstStyle/>
          <a:p>
            <a:fld id="{1B3AAF6D-2148-4768-A3A9-6D80E652A439}" type="slidenum">
              <a:rPr lang="en-GB" smtClean="0"/>
              <a:t>‹#›</a:t>
            </a:fld>
            <a:endParaRPr lang="en-GB"/>
          </a:p>
        </p:txBody>
      </p:sp>
    </p:spTree>
    <p:extLst>
      <p:ext uri="{BB962C8B-B14F-4D97-AF65-F5344CB8AC3E}">
        <p14:creationId xmlns:p14="http://schemas.microsoft.com/office/powerpoint/2010/main" val="2083109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22DE-9B27-48B3-935A-EDFC79719B3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9459E9D-CC6D-4A26-8157-C441A7FCAA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B5131B-D728-4824-B927-80B285CCE1D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8E9B8E7-C1DD-4172-BBBD-1DECBEF611AA}"/>
              </a:ext>
            </a:extLst>
          </p:cNvPr>
          <p:cNvSpPr>
            <a:spLocks noGrp="1"/>
          </p:cNvSpPr>
          <p:nvPr>
            <p:ph type="dt" sz="half" idx="10"/>
          </p:nvPr>
        </p:nvSpPr>
        <p:spPr/>
        <p:txBody>
          <a:bodyPr/>
          <a:lstStyle/>
          <a:p>
            <a:fld id="{5E89CDFB-1C26-42ED-B296-52A70842B932}" type="datetimeFigureOut">
              <a:rPr lang="en-GB" smtClean="0"/>
              <a:t>19/06/2022</a:t>
            </a:fld>
            <a:endParaRPr lang="en-GB"/>
          </a:p>
        </p:txBody>
      </p:sp>
      <p:sp>
        <p:nvSpPr>
          <p:cNvPr id="6" name="Footer Placeholder 5">
            <a:extLst>
              <a:ext uri="{FF2B5EF4-FFF2-40B4-BE49-F238E27FC236}">
                <a16:creationId xmlns:a16="http://schemas.microsoft.com/office/drawing/2014/main" id="{D6B80EDA-BABB-458C-A209-0046A21BC5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1C8867-E614-4BD3-9903-8527DE2AB7E2}"/>
              </a:ext>
            </a:extLst>
          </p:cNvPr>
          <p:cNvSpPr>
            <a:spLocks noGrp="1"/>
          </p:cNvSpPr>
          <p:nvPr>
            <p:ph type="sldNum" sz="quarter" idx="12"/>
          </p:nvPr>
        </p:nvSpPr>
        <p:spPr/>
        <p:txBody>
          <a:bodyPr/>
          <a:lstStyle/>
          <a:p>
            <a:fld id="{1B3AAF6D-2148-4768-A3A9-6D80E652A439}" type="slidenum">
              <a:rPr lang="en-GB" smtClean="0"/>
              <a:t>‹#›</a:t>
            </a:fld>
            <a:endParaRPr lang="en-GB"/>
          </a:p>
        </p:txBody>
      </p:sp>
    </p:spTree>
    <p:extLst>
      <p:ext uri="{BB962C8B-B14F-4D97-AF65-F5344CB8AC3E}">
        <p14:creationId xmlns:p14="http://schemas.microsoft.com/office/powerpoint/2010/main" val="3725048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3B0ED-BC9E-4BD4-ACD4-84CF9162440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880512-12C9-45A5-B0CF-EFC3787060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F83B99-E465-4EEF-B69A-A7F3466225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2721BB3-2B9A-4492-BF23-1FF2595CF1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8A8B708-34F7-403C-99CF-2DC9512585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6FFE8AB-7162-484F-AEE6-47FE8F67AEED}"/>
              </a:ext>
            </a:extLst>
          </p:cNvPr>
          <p:cNvSpPr>
            <a:spLocks noGrp="1"/>
          </p:cNvSpPr>
          <p:nvPr>
            <p:ph type="dt" sz="half" idx="10"/>
          </p:nvPr>
        </p:nvSpPr>
        <p:spPr/>
        <p:txBody>
          <a:bodyPr/>
          <a:lstStyle/>
          <a:p>
            <a:fld id="{5E89CDFB-1C26-42ED-B296-52A70842B932}" type="datetimeFigureOut">
              <a:rPr lang="en-GB" smtClean="0"/>
              <a:t>19/06/2022</a:t>
            </a:fld>
            <a:endParaRPr lang="en-GB"/>
          </a:p>
        </p:txBody>
      </p:sp>
      <p:sp>
        <p:nvSpPr>
          <p:cNvPr id="8" name="Footer Placeholder 7">
            <a:extLst>
              <a:ext uri="{FF2B5EF4-FFF2-40B4-BE49-F238E27FC236}">
                <a16:creationId xmlns:a16="http://schemas.microsoft.com/office/drawing/2014/main" id="{D8716921-EF26-4357-8B90-75AA609F5F3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5AEB013-57E5-4157-BE60-681AA77A9CAC}"/>
              </a:ext>
            </a:extLst>
          </p:cNvPr>
          <p:cNvSpPr>
            <a:spLocks noGrp="1"/>
          </p:cNvSpPr>
          <p:nvPr>
            <p:ph type="sldNum" sz="quarter" idx="12"/>
          </p:nvPr>
        </p:nvSpPr>
        <p:spPr/>
        <p:txBody>
          <a:bodyPr/>
          <a:lstStyle/>
          <a:p>
            <a:fld id="{1B3AAF6D-2148-4768-A3A9-6D80E652A439}" type="slidenum">
              <a:rPr lang="en-GB" smtClean="0"/>
              <a:t>‹#›</a:t>
            </a:fld>
            <a:endParaRPr lang="en-GB"/>
          </a:p>
        </p:txBody>
      </p:sp>
    </p:spTree>
    <p:extLst>
      <p:ext uri="{BB962C8B-B14F-4D97-AF65-F5344CB8AC3E}">
        <p14:creationId xmlns:p14="http://schemas.microsoft.com/office/powerpoint/2010/main" val="3832688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190FE-846C-4A55-B629-895FBF854FB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A209A3F-9800-4F3F-BCDC-AB5BB1D2806A}"/>
              </a:ext>
            </a:extLst>
          </p:cNvPr>
          <p:cNvSpPr>
            <a:spLocks noGrp="1"/>
          </p:cNvSpPr>
          <p:nvPr>
            <p:ph type="dt" sz="half" idx="10"/>
          </p:nvPr>
        </p:nvSpPr>
        <p:spPr/>
        <p:txBody>
          <a:bodyPr/>
          <a:lstStyle/>
          <a:p>
            <a:fld id="{5E89CDFB-1C26-42ED-B296-52A70842B932}" type="datetimeFigureOut">
              <a:rPr lang="en-GB" smtClean="0"/>
              <a:t>19/06/2022</a:t>
            </a:fld>
            <a:endParaRPr lang="en-GB"/>
          </a:p>
        </p:txBody>
      </p:sp>
      <p:sp>
        <p:nvSpPr>
          <p:cNvPr id="4" name="Footer Placeholder 3">
            <a:extLst>
              <a:ext uri="{FF2B5EF4-FFF2-40B4-BE49-F238E27FC236}">
                <a16:creationId xmlns:a16="http://schemas.microsoft.com/office/drawing/2014/main" id="{F83CF251-A8F8-42AF-8B8C-C3B34831EE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A07613B-F343-49A6-82AD-8479F361D2C8}"/>
              </a:ext>
            </a:extLst>
          </p:cNvPr>
          <p:cNvSpPr>
            <a:spLocks noGrp="1"/>
          </p:cNvSpPr>
          <p:nvPr>
            <p:ph type="sldNum" sz="quarter" idx="12"/>
          </p:nvPr>
        </p:nvSpPr>
        <p:spPr/>
        <p:txBody>
          <a:bodyPr/>
          <a:lstStyle/>
          <a:p>
            <a:fld id="{1B3AAF6D-2148-4768-A3A9-6D80E652A439}" type="slidenum">
              <a:rPr lang="en-GB" smtClean="0"/>
              <a:t>‹#›</a:t>
            </a:fld>
            <a:endParaRPr lang="en-GB"/>
          </a:p>
        </p:txBody>
      </p:sp>
    </p:spTree>
    <p:extLst>
      <p:ext uri="{BB962C8B-B14F-4D97-AF65-F5344CB8AC3E}">
        <p14:creationId xmlns:p14="http://schemas.microsoft.com/office/powerpoint/2010/main" val="212234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C7B89-C602-4B66-9734-1D78B02BB90B}"/>
              </a:ext>
            </a:extLst>
          </p:cNvPr>
          <p:cNvSpPr>
            <a:spLocks noGrp="1"/>
          </p:cNvSpPr>
          <p:nvPr>
            <p:ph type="dt" sz="half" idx="10"/>
          </p:nvPr>
        </p:nvSpPr>
        <p:spPr/>
        <p:txBody>
          <a:bodyPr/>
          <a:lstStyle/>
          <a:p>
            <a:fld id="{5E89CDFB-1C26-42ED-B296-52A70842B932}" type="datetimeFigureOut">
              <a:rPr lang="en-GB" smtClean="0"/>
              <a:t>19/06/2022</a:t>
            </a:fld>
            <a:endParaRPr lang="en-GB"/>
          </a:p>
        </p:txBody>
      </p:sp>
      <p:sp>
        <p:nvSpPr>
          <p:cNvPr id="3" name="Footer Placeholder 2">
            <a:extLst>
              <a:ext uri="{FF2B5EF4-FFF2-40B4-BE49-F238E27FC236}">
                <a16:creationId xmlns:a16="http://schemas.microsoft.com/office/drawing/2014/main" id="{43168218-58E8-4E83-8304-DD8733EF0F6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A20A1A0-828B-443F-95B3-C3AD328EC2DA}"/>
              </a:ext>
            </a:extLst>
          </p:cNvPr>
          <p:cNvSpPr>
            <a:spLocks noGrp="1"/>
          </p:cNvSpPr>
          <p:nvPr>
            <p:ph type="sldNum" sz="quarter" idx="12"/>
          </p:nvPr>
        </p:nvSpPr>
        <p:spPr/>
        <p:txBody>
          <a:bodyPr/>
          <a:lstStyle/>
          <a:p>
            <a:fld id="{1B3AAF6D-2148-4768-A3A9-6D80E652A439}" type="slidenum">
              <a:rPr lang="en-GB" smtClean="0"/>
              <a:t>‹#›</a:t>
            </a:fld>
            <a:endParaRPr lang="en-GB"/>
          </a:p>
        </p:txBody>
      </p:sp>
    </p:spTree>
    <p:extLst>
      <p:ext uri="{BB962C8B-B14F-4D97-AF65-F5344CB8AC3E}">
        <p14:creationId xmlns:p14="http://schemas.microsoft.com/office/powerpoint/2010/main" val="164390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F411-4E7D-4937-AAAD-98F2E818A7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386D0BB-9D16-4DC0-9949-E8D525961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4D92B23-CCD3-4AD9-989A-69B89FB7DC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FAFE1A-1ADD-4EB6-84EC-4C7745E7EE70}"/>
              </a:ext>
            </a:extLst>
          </p:cNvPr>
          <p:cNvSpPr>
            <a:spLocks noGrp="1"/>
          </p:cNvSpPr>
          <p:nvPr>
            <p:ph type="dt" sz="half" idx="10"/>
          </p:nvPr>
        </p:nvSpPr>
        <p:spPr/>
        <p:txBody>
          <a:bodyPr/>
          <a:lstStyle/>
          <a:p>
            <a:fld id="{5E89CDFB-1C26-42ED-B296-52A70842B932}" type="datetimeFigureOut">
              <a:rPr lang="en-GB" smtClean="0"/>
              <a:t>19/06/2022</a:t>
            </a:fld>
            <a:endParaRPr lang="en-GB"/>
          </a:p>
        </p:txBody>
      </p:sp>
      <p:sp>
        <p:nvSpPr>
          <p:cNvPr id="6" name="Footer Placeholder 5">
            <a:extLst>
              <a:ext uri="{FF2B5EF4-FFF2-40B4-BE49-F238E27FC236}">
                <a16:creationId xmlns:a16="http://schemas.microsoft.com/office/drawing/2014/main" id="{7F4F48C1-7C59-485A-ADDB-2D59906346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87A30A-666E-40E3-9B95-0AFF91B52F25}"/>
              </a:ext>
            </a:extLst>
          </p:cNvPr>
          <p:cNvSpPr>
            <a:spLocks noGrp="1"/>
          </p:cNvSpPr>
          <p:nvPr>
            <p:ph type="sldNum" sz="quarter" idx="12"/>
          </p:nvPr>
        </p:nvSpPr>
        <p:spPr/>
        <p:txBody>
          <a:bodyPr/>
          <a:lstStyle/>
          <a:p>
            <a:fld id="{1B3AAF6D-2148-4768-A3A9-6D80E652A439}" type="slidenum">
              <a:rPr lang="en-GB" smtClean="0"/>
              <a:t>‹#›</a:t>
            </a:fld>
            <a:endParaRPr lang="en-GB"/>
          </a:p>
        </p:txBody>
      </p:sp>
    </p:spTree>
    <p:extLst>
      <p:ext uri="{BB962C8B-B14F-4D97-AF65-F5344CB8AC3E}">
        <p14:creationId xmlns:p14="http://schemas.microsoft.com/office/powerpoint/2010/main" val="2606204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B5EE-9649-431E-9B8F-EC0EFB9189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8F78D51-6B7D-44B4-8B33-0E06239F99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F201AD5-8F3D-42EE-84DC-94CF6E3DD9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D59880-58DD-475D-9C05-9971876C43A4}"/>
              </a:ext>
            </a:extLst>
          </p:cNvPr>
          <p:cNvSpPr>
            <a:spLocks noGrp="1"/>
          </p:cNvSpPr>
          <p:nvPr>
            <p:ph type="dt" sz="half" idx="10"/>
          </p:nvPr>
        </p:nvSpPr>
        <p:spPr/>
        <p:txBody>
          <a:bodyPr/>
          <a:lstStyle/>
          <a:p>
            <a:fld id="{5E89CDFB-1C26-42ED-B296-52A70842B932}" type="datetimeFigureOut">
              <a:rPr lang="en-GB" smtClean="0"/>
              <a:t>19/06/2022</a:t>
            </a:fld>
            <a:endParaRPr lang="en-GB"/>
          </a:p>
        </p:txBody>
      </p:sp>
      <p:sp>
        <p:nvSpPr>
          <p:cNvPr id="6" name="Footer Placeholder 5">
            <a:extLst>
              <a:ext uri="{FF2B5EF4-FFF2-40B4-BE49-F238E27FC236}">
                <a16:creationId xmlns:a16="http://schemas.microsoft.com/office/drawing/2014/main" id="{9115872B-DFC7-46E9-AF60-1471CACC77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FC9ABE-7C52-4FD7-BC55-091810FC7882}"/>
              </a:ext>
            </a:extLst>
          </p:cNvPr>
          <p:cNvSpPr>
            <a:spLocks noGrp="1"/>
          </p:cNvSpPr>
          <p:nvPr>
            <p:ph type="sldNum" sz="quarter" idx="12"/>
          </p:nvPr>
        </p:nvSpPr>
        <p:spPr/>
        <p:txBody>
          <a:bodyPr/>
          <a:lstStyle/>
          <a:p>
            <a:fld id="{1B3AAF6D-2148-4768-A3A9-6D80E652A439}" type="slidenum">
              <a:rPr lang="en-GB" smtClean="0"/>
              <a:t>‹#›</a:t>
            </a:fld>
            <a:endParaRPr lang="en-GB"/>
          </a:p>
        </p:txBody>
      </p:sp>
    </p:spTree>
    <p:extLst>
      <p:ext uri="{BB962C8B-B14F-4D97-AF65-F5344CB8AC3E}">
        <p14:creationId xmlns:p14="http://schemas.microsoft.com/office/powerpoint/2010/main" val="1348797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6EB80-18E6-4EDA-A1C6-41418E6EEC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B163485-4004-4910-ABD0-C8D445DADD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09AF51-597B-47C9-9D72-B62BF03CB0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9CDFB-1C26-42ED-B296-52A70842B932}" type="datetimeFigureOut">
              <a:rPr lang="en-GB" smtClean="0"/>
              <a:t>19/06/2022</a:t>
            </a:fld>
            <a:endParaRPr lang="en-GB"/>
          </a:p>
        </p:txBody>
      </p:sp>
      <p:sp>
        <p:nvSpPr>
          <p:cNvPr id="5" name="Footer Placeholder 4">
            <a:extLst>
              <a:ext uri="{FF2B5EF4-FFF2-40B4-BE49-F238E27FC236}">
                <a16:creationId xmlns:a16="http://schemas.microsoft.com/office/drawing/2014/main" id="{E99DC4E3-EFA6-4414-9BD4-717C5F1E0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8217C70-54C9-4CF5-9540-607A23ECA8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3AAF6D-2148-4768-A3A9-6D80E652A439}" type="slidenum">
              <a:rPr lang="en-GB" smtClean="0"/>
              <a:t>‹#›</a:t>
            </a:fld>
            <a:endParaRPr lang="en-GB"/>
          </a:p>
        </p:txBody>
      </p:sp>
    </p:spTree>
    <p:extLst>
      <p:ext uri="{BB962C8B-B14F-4D97-AF65-F5344CB8AC3E}">
        <p14:creationId xmlns:p14="http://schemas.microsoft.com/office/powerpoint/2010/main" val="838243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youtu.be/bU1QPtOZQZU?t=5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hyperlink" Target="https://www.google.com/url?sa=i&amp;url=http://spaceref.com/astronomy/observations-of-hypernova-complete-the-picture-of-death-of-massiv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bU1QPtOZQZU" TargetMode="External"/><Relationship Id="rId2" Type="http://schemas.openxmlformats.org/officeDocument/2006/relationships/hyperlink" Target="https://www.google.com/url?sa=i&amp;url=https://www.wired.co.uk/article/big-rip-end-of-the-universe&amp;psig=AOvVaw1LmcFtVtSK-60I2NcDD9Bn&amp;ust=1606825109932000&amp;source=images&amp;cd=vfe&amp;ved=0CAIQjRxqFwoTCNCnpZ-gqu0CFQAAAAAdAAAAABA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youtu.be/e-P5IFTqB98?t=26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4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01C60D-4B42-4858-B46B-A889FCCB5C40}"/>
              </a:ext>
            </a:extLst>
          </p:cNvPr>
          <p:cNvPicPr>
            <a:picLocks noChangeAspect="1"/>
          </p:cNvPicPr>
          <p:nvPr/>
        </p:nvPicPr>
        <p:blipFill rotWithShape="1">
          <a:blip r:embed="rId3"/>
          <a:srcRect t="15413"/>
          <a:stretch/>
        </p:blipFill>
        <p:spPr>
          <a:xfrm>
            <a:off x="20" y="10"/>
            <a:ext cx="12191981" cy="6857990"/>
          </a:xfrm>
          <a:prstGeom prst="rect">
            <a:avLst/>
          </a:prstGeom>
        </p:spPr>
      </p:pic>
      <p:sp>
        <p:nvSpPr>
          <p:cNvPr id="76" name="Rectangle 4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35CD84-EE4F-4386-8037-7DF0D6D1821E}"/>
              </a:ext>
            </a:extLst>
          </p:cNvPr>
          <p:cNvSpPr>
            <a:spLocks noGrp="1"/>
          </p:cNvSpPr>
          <p:nvPr>
            <p:ph type="ctrTitle"/>
          </p:nvPr>
        </p:nvSpPr>
        <p:spPr>
          <a:xfrm>
            <a:off x="404553" y="3091928"/>
            <a:ext cx="9078562" cy="2387600"/>
          </a:xfrm>
        </p:spPr>
        <p:txBody>
          <a:bodyPr>
            <a:normAutofit/>
          </a:bodyPr>
          <a:lstStyle/>
          <a:p>
            <a:pPr algn="l"/>
            <a:r>
              <a:rPr lang="en-GB" sz="6600" dirty="0">
                <a:latin typeface="Bahnschrift Condensed" panose="020B0502040204020203" pitchFamily="34" charset="0"/>
              </a:rPr>
              <a:t>The universe</a:t>
            </a:r>
          </a:p>
        </p:txBody>
      </p:sp>
      <p:sp>
        <p:nvSpPr>
          <p:cNvPr id="77" name="Rectangle: Rounded Corners 5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5F6DD86-FDB5-4939-95D1-6B45E8D3C5FC}"/>
              </a:ext>
            </a:extLst>
          </p:cNvPr>
          <p:cNvSpPr txBox="1"/>
          <p:nvPr/>
        </p:nvSpPr>
        <p:spPr>
          <a:xfrm>
            <a:off x="11153422" y="6211659"/>
            <a:ext cx="1275644" cy="646331"/>
          </a:xfrm>
          <a:prstGeom prst="rect">
            <a:avLst/>
          </a:prstGeom>
          <a:noFill/>
        </p:spPr>
        <p:txBody>
          <a:bodyPr wrap="square" rtlCol="0">
            <a:spAutoFit/>
          </a:bodyPr>
          <a:lstStyle/>
          <a:p>
            <a:r>
              <a:rPr lang="en-GB" dirty="0">
                <a:solidFill>
                  <a:schemeClr val="bg1">
                    <a:lumMod val="85000"/>
                    <a:lumOff val="15000"/>
                  </a:schemeClr>
                </a:solidFill>
              </a:rPr>
              <a:t>By Luke Mauger</a:t>
            </a:r>
          </a:p>
        </p:txBody>
      </p:sp>
      <p:sp>
        <p:nvSpPr>
          <p:cNvPr id="6" name="Date Placeholder 5">
            <a:extLst>
              <a:ext uri="{FF2B5EF4-FFF2-40B4-BE49-F238E27FC236}">
                <a16:creationId xmlns:a16="http://schemas.microsoft.com/office/drawing/2014/main" id="{AEADA108-AC66-44CA-8210-3202D4E40154}"/>
              </a:ext>
            </a:extLst>
          </p:cNvPr>
          <p:cNvSpPr>
            <a:spLocks noGrp="1"/>
          </p:cNvSpPr>
          <p:nvPr>
            <p:ph type="dt" sz="half" idx="10"/>
          </p:nvPr>
        </p:nvSpPr>
        <p:spPr/>
        <p:txBody>
          <a:bodyPr/>
          <a:lstStyle/>
          <a:p>
            <a:fld id="{89BD9B7D-2F93-4684-9F3F-04357395C2EC}" type="datetime1">
              <a:rPr lang="en-GB" smtClean="0"/>
              <a:t>19/06/2022</a:t>
            </a:fld>
            <a:endParaRPr lang="en-GB"/>
          </a:p>
        </p:txBody>
      </p:sp>
    </p:spTree>
    <p:extLst>
      <p:ext uri="{BB962C8B-B14F-4D97-AF65-F5344CB8AC3E}">
        <p14:creationId xmlns:p14="http://schemas.microsoft.com/office/powerpoint/2010/main" val="1921911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C024BEA-A397-40EF-A3C2-0E462D27BF42}"/>
              </a:ext>
            </a:extLst>
          </p:cNvPr>
          <p:cNvSpPr txBox="1"/>
          <p:nvPr/>
        </p:nvSpPr>
        <p:spPr>
          <a:xfrm>
            <a:off x="856076" y="2677716"/>
            <a:ext cx="4605340" cy="2387600"/>
          </a:xfrm>
          <a:prstGeom prst="rect">
            <a:avLst/>
          </a:prstGeom>
        </p:spPr>
        <p:txBody>
          <a:bodyPr vert="horz" lIns="91440" tIns="45720" rIns="91440" bIns="45720" rtlCol="0" anchor="b">
            <a:normAutofit fontScale="92500" lnSpcReduction="20000"/>
          </a:bodyPr>
          <a:lstStyle/>
          <a:p>
            <a:pPr>
              <a:lnSpc>
                <a:spcPct val="90000"/>
              </a:lnSpc>
              <a:spcBef>
                <a:spcPct val="0"/>
              </a:spcBef>
              <a:spcAft>
                <a:spcPts val="600"/>
              </a:spcAft>
            </a:pPr>
            <a:r>
              <a:rPr lang="en-US" sz="5000" b="1" kern="1200" dirty="0">
                <a:solidFill>
                  <a:schemeClr val="bg1"/>
                </a:solidFill>
                <a:latin typeface="Bahnschrift Condensed" panose="020B0502040204020203" pitchFamily="34" charset="0"/>
                <a:ea typeface="+mj-ea"/>
                <a:cs typeface="+mj-cs"/>
              </a:rPr>
              <a:t>The big crunch</a:t>
            </a:r>
          </a:p>
          <a:p>
            <a:pPr>
              <a:lnSpc>
                <a:spcPct val="90000"/>
              </a:lnSpc>
              <a:spcBef>
                <a:spcPct val="0"/>
              </a:spcBef>
              <a:spcAft>
                <a:spcPts val="600"/>
              </a:spcAft>
            </a:pPr>
            <a:r>
              <a:rPr lang="en-US" sz="5000" b="1" dirty="0">
                <a:solidFill>
                  <a:schemeClr val="bg1"/>
                </a:solidFill>
                <a:latin typeface="Bahnschrift Condensed" panose="020B0502040204020203" pitchFamily="34" charset="0"/>
                <a:ea typeface="+mj-ea"/>
                <a:cs typeface="+mj-cs"/>
              </a:rPr>
              <a:t>The Big rip</a:t>
            </a:r>
          </a:p>
          <a:p>
            <a:pPr>
              <a:lnSpc>
                <a:spcPct val="90000"/>
              </a:lnSpc>
              <a:spcBef>
                <a:spcPct val="0"/>
              </a:spcBef>
              <a:spcAft>
                <a:spcPts val="600"/>
              </a:spcAft>
            </a:pPr>
            <a:r>
              <a:rPr lang="en-US" sz="5000" b="1" dirty="0">
                <a:solidFill>
                  <a:schemeClr val="bg1"/>
                </a:solidFill>
                <a:latin typeface="Bahnschrift Condensed" panose="020B0502040204020203" pitchFamily="34" charset="0"/>
                <a:ea typeface="+mj-ea"/>
                <a:cs typeface="+mj-cs"/>
              </a:rPr>
              <a:t>The big freeze </a:t>
            </a:r>
          </a:p>
          <a:p>
            <a:pPr>
              <a:lnSpc>
                <a:spcPct val="90000"/>
              </a:lnSpc>
              <a:spcBef>
                <a:spcPct val="0"/>
              </a:spcBef>
              <a:spcAft>
                <a:spcPts val="600"/>
              </a:spcAft>
            </a:pPr>
            <a:r>
              <a:rPr lang="en-US" sz="5000" b="1" dirty="0">
                <a:solidFill>
                  <a:schemeClr val="bg1"/>
                </a:solidFill>
                <a:latin typeface="Bahnschrift Condensed" panose="020B0502040204020203" pitchFamily="34" charset="0"/>
                <a:ea typeface="+mj-ea"/>
                <a:cs typeface="+mj-cs"/>
              </a:rPr>
              <a:t>Vacuum decay</a:t>
            </a:r>
          </a:p>
          <a:p>
            <a:pPr>
              <a:lnSpc>
                <a:spcPct val="90000"/>
              </a:lnSpc>
              <a:spcBef>
                <a:spcPct val="0"/>
              </a:spcBef>
              <a:spcAft>
                <a:spcPts val="600"/>
              </a:spcAft>
            </a:pPr>
            <a:endParaRPr lang="en-US" sz="5000" b="1" kern="1200" dirty="0">
              <a:solidFill>
                <a:schemeClr val="bg1"/>
              </a:solidFill>
              <a:latin typeface="Bahnschrift Condensed" panose="020B0502040204020203" pitchFamily="34" charset="0"/>
              <a:ea typeface="+mj-ea"/>
              <a:cs typeface="+mj-cs"/>
            </a:endParaRPr>
          </a:p>
        </p:txBody>
      </p:sp>
      <p:pic>
        <p:nvPicPr>
          <p:cNvPr id="4" name="Picture 3">
            <a:extLst>
              <a:ext uri="{FF2B5EF4-FFF2-40B4-BE49-F238E27FC236}">
                <a16:creationId xmlns:a16="http://schemas.microsoft.com/office/drawing/2014/main" id="{7F54D287-892E-4823-B510-3992CA064FB0}"/>
              </a:ext>
            </a:extLst>
          </p:cNvPr>
          <p:cNvPicPr>
            <a:picLocks noChangeAspect="1"/>
          </p:cNvPicPr>
          <p:nvPr/>
        </p:nvPicPr>
        <p:blipFill>
          <a:blip r:embed="rId3">
            <a:alphaModFix/>
          </a:blip>
          <a:stretch>
            <a:fillRect/>
          </a:stretch>
        </p:blipFill>
        <p:spPr>
          <a:xfrm>
            <a:off x="6317492" y="1057275"/>
            <a:ext cx="5277543" cy="4602956"/>
          </a:xfrm>
          <a:prstGeom prst="ellipse">
            <a:avLst/>
          </a:prstGeom>
          <a:ln>
            <a:noFill/>
          </a:ln>
          <a:effectLst>
            <a:softEdge rad="112500"/>
          </a:effectLst>
        </p:spPr>
      </p:pic>
      <p:sp>
        <p:nvSpPr>
          <p:cNvPr id="16" name="Rectangle 15">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454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1CCEF95-4A14-49E2-B31B-00E66C4D91BD}"/>
              </a:ext>
            </a:extLst>
          </p:cNvPr>
          <p:cNvPicPr>
            <a:picLocks noChangeAspect="1"/>
          </p:cNvPicPr>
          <p:nvPr/>
        </p:nvPicPr>
        <p:blipFill rotWithShape="1">
          <a:blip r:embed="rId3"/>
          <a:srcRect t="9091" r="23298"/>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F6DC1F9-C7E3-4737-B684-BBA19B6BEE3F}"/>
              </a:ext>
            </a:extLst>
          </p:cNvPr>
          <p:cNvSpPr txBox="1"/>
          <p:nvPr/>
        </p:nvSpPr>
        <p:spPr>
          <a:xfrm>
            <a:off x="481029" y="1238478"/>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Bahnschrift Condensed" panose="020B0502040204020203" pitchFamily="34" charset="0"/>
                <a:ea typeface="+mj-ea"/>
                <a:cs typeface="+mj-cs"/>
              </a:rPr>
              <a:t>Don’t worry</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53D5B9D-24EC-4452-AF8A-AAB5E97BF305}"/>
              </a:ext>
            </a:extLst>
          </p:cNvPr>
          <p:cNvSpPr txBox="1"/>
          <p:nvPr/>
        </p:nvSpPr>
        <p:spPr>
          <a:xfrm>
            <a:off x="416646" y="4526921"/>
            <a:ext cx="3875314" cy="2246769"/>
          </a:xfrm>
          <a:prstGeom prst="rect">
            <a:avLst/>
          </a:prstGeom>
          <a:noFill/>
        </p:spPr>
        <p:txBody>
          <a:bodyPr wrap="square" lIns="91440" tIns="45720" rIns="91440" bIns="45720" rtlCol="0" anchor="t">
            <a:spAutoFit/>
          </a:bodyPr>
          <a:lstStyle/>
          <a:p>
            <a:r>
              <a:rPr lang="en-GB" sz="2800" dirty="0">
                <a:latin typeface="Agency FB"/>
              </a:rPr>
              <a:t>These events are so far in the future that its more likely that a comet, asteroid or other cosmic event or something </a:t>
            </a:r>
            <a:r>
              <a:rPr lang="en-GB" sz="2800">
                <a:latin typeface="Agency FB"/>
              </a:rPr>
              <a:t>man made </a:t>
            </a:r>
            <a:r>
              <a:rPr lang="en-GB" sz="2800" dirty="0">
                <a:latin typeface="Agency FB"/>
              </a:rPr>
              <a:t>will annihilate us before then.</a:t>
            </a:r>
          </a:p>
        </p:txBody>
      </p:sp>
      <p:sp>
        <p:nvSpPr>
          <p:cNvPr id="2" name="TextBox 1">
            <a:extLst>
              <a:ext uri="{FF2B5EF4-FFF2-40B4-BE49-F238E27FC236}">
                <a16:creationId xmlns:a16="http://schemas.microsoft.com/office/drawing/2014/main" id="{585BA4EA-1C5F-4008-AECE-F9E8E5007D72}"/>
              </a:ext>
            </a:extLst>
          </p:cNvPr>
          <p:cNvSpPr txBox="1"/>
          <p:nvPr/>
        </p:nvSpPr>
        <p:spPr>
          <a:xfrm>
            <a:off x="9339209" y="5131074"/>
            <a:ext cx="3151761" cy="1200329"/>
          </a:xfrm>
          <a:prstGeom prst="rect">
            <a:avLst/>
          </a:prstGeom>
          <a:noFill/>
        </p:spPr>
        <p:txBody>
          <a:bodyPr wrap="square" rtlCol="0">
            <a:spAutoFit/>
          </a:bodyPr>
          <a:lstStyle/>
          <a:p>
            <a:r>
              <a:rPr lang="en-GB" sz="2400" dirty="0">
                <a:latin typeface="Agency FB" panose="020B0503020202020204" pitchFamily="34" charset="0"/>
              </a:rPr>
              <a:t>The minimum required asteroid size to wipe out all life is only 60 miles</a:t>
            </a:r>
          </a:p>
        </p:txBody>
      </p:sp>
      <p:sp>
        <p:nvSpPr>
          <p:cNvPr id="7" name="TextBox 6">
            <a:extLst>
              <a:ext uri="{FF2B5EF4-FFF2-40B4-BE49-F238E27FC236}">
                <a16:creationId xmlns:a16="http://schemas.microsoft.com/office/drawing/2014/main" id="{7E13B908-5D5E-4898-ACFE-712106369DF0}"/>
              </a:ext>
            </a:extLst>
          </p:cNvPr>
          <p:cNvSpPr txBox="1"/>
          <p:nvPr/>
        </p:nvSpPr>
        <p:spPr>
          <a:xfrm>
            <a:off x="416646" y="2182431"/>
            <a:ext cx="2567863" cy="1569660"/>
          </a:xfrm>
          <a:prstGeom prst="rect">
            <a:avLst/>
          </a:prstGeom>
          <a:noFill/>
        </p:spPr>
        <p:txBody>
          <a:bodyPr wrap="square" lIns="91440" tIns="45720" rIns="91440" bIns="45720" rtlCol="0" anchor="t">
            <a:spAutoFit/>
          </a:bodyPr>
          <a:lstStyle/>
          <a:p>
            <a:r>
              <a:rPr lang="en-GB" sz="3200" dirty="0">
                <a:latin typeface="Agency FB"/>
                <a:hlinkClick r:id="rId4"/>
              </a:rPr>
              <a:t>Large asteroid impact </a:t>
            </a:r>
            <a:r>
              <a:rPr lang="en-GB" sz="3200" dirty="0">
                <a:latin typeface="Agency FB"/>
              </a:rPr>
              <a:t>55-1:55 simulation</a:t>
            </a:r>
          </a:p>
        </p:txBody>
      </p:sp>
    </p:spTree>
    <p:extLst>
      <p:ext uri="{BB962C8B-B14F-4D97-AF65-F5344CB8AC3E}">
        <p14:creationId xmlns:p14="http://schemas.microsoft.com/office/powerpoint/2010/main" val="378192924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F4DF104-A08B-4622-929C-67D64C1287B1}"/>
              </a:ext>
            </a:extLst>
          </p:cNvPr>
          <p:cNvSpPr txBox="1"/>
          <p:nvPr/>
        </p:nvSpPr>
        <p:spPr>
          <a:xfrm>
            <a:off x="908454" y="1360481"/>
            <a:ext cx="4605340"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a:solidFill>
                  <a:schemeClr val="bg1"/>
                </a:solidFill>
                <a:latin typeface="+mj-lt"/>
                <a:ea typeface="+mj-ea"/>
                <a:cs typeface="+mj-cs"/>
              </a:rPr>
              <a:t>Interstellar travel</a:t>
            </a:r>
          </a:p>
        </p:txBody>
      </p:sp>
      <p:pic>
        <p:nvPicPr>
          <p:cNvPr id="5" name="Picture 4">
            <a:extLst>
              <a:ext uri="{FF2B5EF4-FFF2-40B4-BE49-F238E27FC236}">
                <a16:creationId xmlns:a16="http://schemas.microsoft.com/office/drawing/2014/main" id="{269E94E1-C83A-4AE5-82CE-AF1CB194EA9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7200"/>
                    </a14:imgEffect>
                  </a14:imgLayer>
                </a14:imgProps>
              </a:ext>
            </a:extLst>
          </a:blip>
          <a:srcRect r="6560" b="1"/>
          <a:stretch/>
        </p:blipFill>
        <p:spPr>
          <a:xfrm>
            <a:off x="5800734" y="1245140"/>
            <a:ext cx="5788805" cy="4415091"/>
          </a:xfrm>
          <a:prstGeom prst="ellipse">
            <a:avLst/>
          </a:prstGeom>
          <a:ln>
            <a:noFill/>
          </a:ln>
          <a:effectLst>
            <a:softEdge rad="112500"/>
          </a:effectLst>
        </p:spPr>
      </p:pic>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8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975EC-F45F-4642-B479-EFB13A7C08AF}"/>
              </a:ext>
            </a:extLst>
          </p:cNvPr>
          <p:cNvSpPr>
            <a:spLocks noGrp="1"/>
          </p:cNvSpPr>
          <p:nvPr>
            <p:ph type="title"/>
          </p:nvPr>
        </p:nvSpPr>
        <p:spPr/>
        <p:txBody>
          <a:bodyPr/>
          <a:lstStyle/>
          <a:p>
            <a:r>
              <a:rPr lang="en-GB" dirty="0"/>
              <a:t>Copyright</a:t>
            </a:r>
          </a:p>
        </p:txBody>
      </p:sp>
      <p:sp>
        <p:nvSpPr>
          <p:cNvPr id="3" name="Content Placeholder 2">
            <a:extLst>
              <a:ext uri="{FF2B5EF4-FFF2-40B4-BE49-F238E27FC236}">
                <a16:creationId xmlns:a16="http://schemas.microsoft.com/office/drawing/2014/main" id="{6513307E-A406-4CC7-A3B8-D9FEFAF05F1C}"/>
              </a:ext>
            </a:extLst>
          </p:cNvPr>
          <p:cNvSpPr>
            <a:spLocks noGrp="1"/>
          </p:cNvSpPr>
          <p:nvPr>
            <p:ph idx="1"/>
          </p:nvPr>
        </p:nvSpPr>
        <p:spPr/>
        <p:txBody>
          <a:bodyPr>
            <a:normAutofit/>
          </a:bodyPr>
          <a:lstStyle/>
          <a:p>
            <a:r>
              <a:rPr lang="en-GB" sz="900" dirty="0"/>
              <a:t>https://www.google.com/</a:t>
            </a:r>
            <a:r>
              <a:rPr lang="en-GB" sz="900" dirty="0" err="1"/>
              <a:t>imgres?imgurl</a:t>
            </a:r>
            <a:r>
              <a:rPr lang="en-GB" sz="900" dirty="0"/>
              <a:t>=https%3A%2F%2Fapod.nasa.gov%2Fapod%2Fimage%2F0801%2F16500feetmilkywaykc2_brunier.jpg&amp;imgrefurl=https%3A%2F%2Fapod.nasa.gov%2Fapod%2Fap080104.html&amp;tbnid=VhXIM0OfH7nDAM&amp;vet=12ahUKEwij_8TRrOvsAhUu2-AKHWCYDP4QMygPegUIARDCAQ..i&amp;docid=NhGei2vlwKgC1M&amp;w=1800&amp;h=1164&amp;q=milky%20way%20galaxy%20band&amp;safe=</a:t>
            </a:r>
            <a:r>
              <a:rPr lang="en-GB" sz="900" dirty="0" err="1"/>
              <a:t>active&amp;ved</a:t>
            </a:r>
            <a:r>
              <a:rPr lang="en-GB" sz="900" dirty="0"/>
              <a:t>=2ahUKEwij_8TRrOvsAhUu2-AKHWCYDP4QMygPegUIARDCAQ</a:t>
            </a:r>
          </a:p>
          <a:p>
            <a:r>
              <a:rPr lang="en-GB" sz="900" dirty="0">
                <a:hlinkClick r:id="rId2"/>
              </a:rPr>
              <a:t>https://www.google.com/url?sa=i&amp;url=http%3A%2F%2Fspaceref.com%2Fastronomy%2Fobservations-of-hypernova-complete-the-picture-of-death-of-massive</a:t>
            </a:r>
            <a:r>
              <a:rPr lang="en-GB" sz="900" dirty="0"/>
              <a:t>  </a:t>
            </a:r>
            <a:r>
              <a:rPr lang="en-GB" sz="900" dirty="0" err="1"/>
              <a:t>star.html&amp;psig</a:t>
            </a:r>
            <a:r>
              <a:rPr lang="en-GB" sz="900" dirty="0"/>
              <a:t>=AOvVaw3uZjQfdNEipLsVa_1xhioc&amp;ust=1604663767996000&amp;source=images&amp;cd=vfe&amp;ved=0CAIQjRxqFwoTCMDGzsCs6-wCFQAAAAAdAAAAABAP</a:t>
            </a:r>
          </a:p>
          <a:p>
            <a:endParaRPr lang="en-GB" sz="900" dirty="0"/>
          </a:p>
          <a:p>
            <a:endParaRPr lang="en-GB" sz="900" dirty="0"/>
          </a:p>
          <a:p>
            <a:endParaRPr lang="en-GB" sz="900" dirty="0"/>
          </a:p>
          <a:p>
            <a:r>
              <a:rPr lang="en-GB" sz="900" dirty="0"/>
              <a:t>https://www.google.com/</a:t>
            </a:r>
            <a:r>
              <a:rPr lang="en-GB" sz="900" dirty="0" err="1"/>
              <a:t>imgres?imgurl</a:t>
            </a:r>
            <a:r>
              <a:rPr lang="en-GB" sz="900" dirty="0"/>
              <a:t>=https%3A%2F%2Fscx2.b-cdn.net%2Fgfx%2Fnews%2F2016%2F3-willearthsur.jpg&amp;imgrefurl=https%3A%2F%2Fphys.org%2Fnews%2F2016-05-earth-survive-sun-red-giant.html&amp;tbnid=j_kUD99_nZfYHM&amp;vet=12ahUKEwiG8YHVwo7tAhUEXxoKHa6dBD8QMygGegUIARCuAQ..i&amp;docid=ovIg38X17cmrEM&amp;w=580&amp;h=447&amp;q=sun%20becomes%20red%20giant&amp;safe=</a:t>
            </a:r>
            <a:r>
              <a:rPr lang="en-GB" sz="900" dirty="0" err="1"/>
              <a:t>active&amp;ved</a:t>
            </a:r>
            <a:r>
              <a:rPr lang="en-GB" sz="900" dirty="0"/>
              <a:t>=2ahUKEwiG8YHVwo7tAhUEXxoKHa6dBD8QMygGegUIARCuAQ </a:t>
            </a:r>
          </a:p>
          <a:p>
            <a:r>
              <a:rPr lang="en-GB" sz="900" dirty="0"/>
              <a:t>https://www.google.com/search?q=black+hole&amp;safe=strict&amp;rlz=1C1GCEB_enGB920GB922&amp;tbm=isch&amp;source=iu&amp;ictx=1&amp;fir=VLuwpfcQcdtj1M%252C6sw08_ffjh6m_M%252C_&amp;vet=1&amp;usg=AI4_-kQWROI8wZiqDXocRld0MTuCAfmuxA&amp;sa=X&amp;ved=2ahUKEwj495bCwo7tAhWConEKHcnlCXsQ_h16BAgSEAc#imgrc=VLuwpfcQcdtj1M</a:t>
            </a:r>
          </a:p>
          <a:p>
            <a:r>
              <a:rPr lang="en-GB" sz="900" dirty="0"/>
              <a:t>https://www.google.com/url?sa=i&amp;url=https%3A%2F%2Fen.wikipedia.org%2Fwiki%2FCosmology&amp;psig=AOvVaw28acIDDJuDLiDG4-j7iUNG&amp;ust=1606822207150000&amp;source=images&amp;cd=vfe&amp;ved=0CAIQjRxqFwoTCPCpsrGVqu0CFQAAAAAdAAAAABAD</a:t>
            </a:r>
          </a:p>
        </p:txBody>
      </p:sp>
      <p:sp>
        <p:nvSpPr>
          <p:cNvPr id="4" name="Rectangle 3">
            <a:extLst>
              <a:ext uri="{FF2B5EF4-FFF2-40B4-BE49-F238E27FC236}">
                <a16:creationId xmlns:a16="http://schemas.microsoft.com/office/drawing/2014/main" id="{B4C0376D-6210-4DA0-80CE-124BBF913404}"/>
              </a:ext>
            </a:extLst>
          </p:cNvPr>
          <p:cNvSpPr/>
          <p:nvPr/>
        </p:nvSpPr>
        <p:spPr>
          <a:xfrm>
            <a:off x="1075266" y="2653437"/>
            <a:ext cx="6096000" cy="646331"/>
          </a:xfrm>
          <a:prstGeom prst="rect">
            <a:avLst/>
          </a:prstGeom>
        </p:spPr>
        <p:txBody>
          <a:bodyPr>
            <a:spAutoFit/>
          </a:bodyPr>
          <a:lstStyle/>
          <a:p>
            <a:r>
              <a:rPr lang="en-GB" sz="900" dirty="0"/>
              <a:t>https://www.google.com/url?sa=i&amp;url=https%3A%2F%2Fwww.popularmechanics.com%2Fspace%2Fdeep-space%2Fa31223484%2Fmilky-way-warped%2F&amp;psig=AOvVaw1OnMymFTaT3YJ4BA9M5b8w&amp;ust=1605266998809000&amp;source=images&amp;cd=vfe&amp;ved=0CAIQjRxqFwoTCLiSxtvz_OwCFQAAAAAdAAAAABAE</a:t>
            </a:r>
          </a:p>
        </p:txBody>
      </p:sp>
      <p:sp>
        <p:nvSpPr>
          <p:cNvPr id="5" name="TextBox 4">
            <a:extLst>
              <a:ext uri="{FF2B5EF4-FFF2-40B4-BE49-F238E27FC236}">
                <a16:creationId xmlns:a16="http://schemas.microsoft.com/office/drawing/2014/main" id="{F905BF12-01F3-4CA4-8CB4-07504D81868C}"/>
              </a:ext>
            </a:extLst>
          </p:cNvPr>
          <p:cNvSpPr txBox="1"/>
          <p:nvPr/>
        </p:nvSpPr>
        <p:spPr>
          <a:xfrm>
            <a:off x="1075266" y="4636557"/>
            <a:ext cx="8903208" cy="338554"/>
          </a:xfrm>
          <a:prstGeom prst="rect">
            <a:avLst/>
          </a:prstGeom>
          <a:noFill/>
        </p:spPr>
        <p:txBody>
          <a:bodyPr wrap="square" rtlCol="0">
            <a:spAutoFit/>
          </a:bodyPr>
          <a:lstStyle/>
          <a:p>
            <a:r>
              <a:rPr lang="en-GB" sz="800" dirty="0"/>
              <a:t>https://www.google.com/url?sa=i&amp;url=https%3A%2F%2Fwww.spaceanswers.com%2Fdeep-space%2Fhow-many-different-types-of-black-hole-are-there%2F&amp;psig=AOvVaw1co0FsMhl9-PzVhihcnz4e&amp;ust=1606216289455000&amp;source=images&amp;cd=vfe&amp;ved=0CAIQjRxqFwoTCMjKjo_EmO0CFQAAAAAdAAAAABAD</a:t>
            </a:r>
          </a:p>
        </p:txBody>
      </p:sp>
      <p:sp>
        <p:nvSpPr>
          <p:cNvPr id="6" name="TextBox 5">
            <a:extLst>
              <a:ext uri="{FF2B5EF4-FFF2-40B4-BE49-F238E27FC236}">
                <a16:creationId xmlns:a16="http://schemas.microsoft.com/office/drawing/2014/main" id="{7C89C783-F49A-46CF-8FB5-FE8A5163D2F6}"/>
              </a:ext>
            </a:extLst>
          </p:cNvPr>
          <p:cNvSpPr txBox="1"/>
          <p:nvPr/>
        </p:nvSpPr>
        <p:spPr>
          <a:xfrm>
            <a:off x="1075266" y="5042579"/>
            <a:ext cx="9397662" cy="707886"/>
          </a:xfrm>
          <a:prstGeom prst="rect">
            <a:avLst/>
          </a:prstGeom>
          <a:noFill/>
        </p:spPr>
        <p:txBody>
          <a:bodyPr wrap="square" rtlCol="0">
            <a:spAutoFit/>
          </a:bodyPr>
          <a:lstStyle/>
          <a:p>
            <a:r>
              <a:rPr lang="en-GB" sz="1000" dirty="0"/>
              <a:t>https://www.google.com/</a:t>
            </a:r>
            <a:r>
              <a:rPr lang="en-GB" sz="1000" dirty="0" err="1"/>
              <a:t>imgres?imgurl</a:t>
            </a:r>
            <a:r>
              <a:rPr lang="en-GB" sz="1000" dirty="0"/>
              <a:t>=https%3A%2F%2Fwww.universetoday.com%2Fwp-content%2Fuploads%2F2015%2F01%2F3_RedNASA.jpg&amp;imgrefurl=https%3A%2F%2Fwww.universetoday.com%2F146981%2F1-in-10-red-giants-are-covered-in-spots-and-they-rotate-surprisingly-quickly%2F&amp;tbnid=1ODcfuixasqL5M&amp;vet=12ahUKEwj2qb-6r5vtAhVRYxoKHcg-DfMQMygCegUIARDQAQ..i&amp;docid=UR2dnfEPyAz0gM&amp;w=1920&amp;h=1483&amp;q=red%20giant%20star&amp;ved=2ahUKEwj2qb-6r5vtAhVRYxoKHcg-DfMQMygCegUIARDQAQ</a:t>
            </a:r>
          </a:p>
        </p:txBody>
      </p:sp>
      <p:sp>
        <p:nvSpPr>
          <p:cNvPr id="7" name="TextBox 6">
            <a:extLst>
              <a:ext uri="{FF2B5EF4-FFF2-40B4-BE49-F238E27FC236}">
                <a16:creationId xmlns:a16="http://schemas.microsoft.com/office/drawing/2014/main" id="{34A02FAD-77F1-4F87-B19C-51AB27ECB9FB}"/>
              </a:ext>
            </a:extLst>
          </p:cNvPr>
          <p:cNvSpPr txBox="1"/>
          <p:nvPr/>
        </p:nvSpPr>
        <p:spPr>
          <a:xfrm>
            <a:off x="4397829" y="682171"/>
            <a:ext cx="6589485" cy="553998"/>
          </a:xfrm>
          <a:prstGeom prst="rect">
            <a:avLst/>
          </a:prstGeom>
          <a:noFill/>
        </p:spPr>
        <p:txBody>
          <a:bodyPr wrap="square" rtlCol="0">
            <a:spAutoFit/>
          </a:bodyPr>
          <a:lstStyle/>
          <a:p>
            <a:r>
              <a:rPr lang="en-GB" sz="1000" dirty="0"/>
              <a:t>https://www.google.com/url?sa=i&amp;url=https%3A%2F%2Fwww.creambolo.com%2Flibrigialli%2Fis-it-sure-that-black-holes-evaporate%2F&amp;psig=AOvVaw2aYmBTubEB7mpxQmw3JQiq&amp;ust=1606476346672000&amp;source=images&amp;cd=vfe&amp;ved=0CAIQjRxqFwoTCNDGwPGMoO0CFQAAAAAdAAAAABAE</a:t>
            </a:r>
          </a:p>
        </p:txBody>
      </p:sp>
      <p:sp>
        <p:nvSpPr>
          <p:cNvPr id="8" name="TextBox 7">
            <a:extLst>
              <a:ext uri="{FF2B5EF4-FFF2-40B4-BE49-F238E27FC236}">
                <a16:creationId xmlns:a16="http://schemas.microsoft.com/office/drawing/2014/main" id="{4029241E-9D77-492E-97C3-DDEF12EA1415}"/>
              </a:ext>
            </a:extLst>
          </p:cNvPr>
          <p:cNvSpPr txBox="1"/>
          <p:nvPr/>
        </p:nvSpPr>
        <p:spPr>
          <a:xfrm>
            <a:off x="1075266" y="5750465"/>
            <a:ext cx="9782628" cy="430887"/>
          </a:xfrm>
          <a:prstGeom prst="rect">
            <a:avLst/>
          </a:prstGeom>
          <a:noFill/>
        </p:spPr>
        <p:txBody>
          <a:bodyPr wrap="square" rtlCol="0">
            <a:spAutoFit/>
          </a:bodyPr>
          <a:lstStyle/>
          <a:p>
            <a:r>
              <a:rPr lang="en-GB" sz="1050" dirty="0"/>
              <a:t>https://www.google.com/url?sa=i&amp;url=https%3A%2F%2Fwww.theverge.com%2F2016%2F10%2F13%2F13257470%2Fasteroid-comet-earth-impact-global-warming-period&amp;psig=AOvVaw2vxwHMO01W3_by0YPjOtux&amp;ust=1606477967461000&amp;source=images&amp;cd=vfe&amp;ved=0CAIQjRxqFwoTCLiOuvaSoO0CFQAAAAAdAAAAABAE</a:t>
            </a:r>
          </a:p>
        </p:txBody>
      </p:sp>
    </p:spTree>
    <p:extLst>
      <p:ext uri="{BB962C8B-B14F-4D97-AF65-F5344CB8AC3E}">
        <p14:creationId xmlns:p14="http://schemas.microsoft.com/office/powerpoint/2010/main" val="1906825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D4D6F4-7C35-4A18-8906-04A3F463AAA7}"/>
              </a:ext>
            </a:extLst>
          </p:cNvPr>
          <p:cNvSpPr>
            <a:spLocks noGrp="1"/>
          </p:cNvSpPr>
          <p:nvPr>
            <p:ph idx="1"/>
          </p:nvPr>
        </p:nvSpPr>
        <p:spPr/>
        <p:txBody>
          <a:bodyPr>
            <a:normAutofit/>
          </a:bodyPr>
          <a:lstStyle/>
          <a:p>
            <a:r>
              <a:rPr lang="en-GB" sz="1100" dirty="0">
                <a:hlinkClick r:id="rId2"/>
              </a:rPr>
              <a:t>https://www.google.com/url?sa=i&amp;url=https%3A%2F%2Fwww.wired.co.uk%2Farticle%2Fbig-rip-end-of-the-universe&amp;psig=AOvVaw1LmcFtVtSK-60I2NcDD9Bn&amp;ust=1606825109932000&amp;source=images&amp;cd=vfe&amp;ved=0CAIQjRxqFwoTCNCnpZ-gqu0CFQAAAAAdAAAAABAD</a:t>
            </a:r>
            <a:endParaRPr lang="en-GB" sz="1100" dirty="0"/>
          </a:p>
          <a:p>
            <a:r>
              <a:rPr lang="en-GB" sz="1100" dirty="0">
                <a:hlinkClick r:id="rId3"/>
              </a:rPr>
              <a:t>https://youtu.be/bU1QPtOZQZU</a:t>
            </a:r>
            <a:r>
              <a:rPr lang="en-GB" sz="1100" dirty="0"/>
              <a:t> </a:t>
            </a:r>
          </a:p>
        </p:txBody>
      </p:sp>
    </p:spTree>
    <p:extLst>
      <p:ext uri="{BB962C8B-B14F-4D97-AF65-F5344CB8AC3E}">
        <p14:creationId xmlns:p14="http://schemas.microsoft.com/office/powerpoint/2010/main" val="301902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5FB18B9-0ECB-44BA-A533-AE025EB41F6B}"/>
              </a:ext>
            </a:extLst>
          </p:cNvPr>
          <p:cNvPicPr>
            <a:picLocks noChangeAspect="1"/>
          </p:cNvPicPr>
          <p:nvPr/>
        </p:nvPicPr>
        <p:blipFill rotWithShape="1">
          <a:blip r:embed="rId3"/>
          <a:srcRect t="8558" r="17266" b="534"/>
          <a:stretch/>
        </p:blipFill>
        <p:spPr>
          <a:xfrm>
            <a:off x="3514623"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B6D27D-C0E7-4EF2-AFF7-F1E7ABCAD25A}"/>
              </a:ext>
            </a:extLst>
          </p:cNvPr>
          <p:cNvSpPr>
            <a:spLocks noGrp="1"/>
          </p:cNvSpPr>
          <p:nvPr>
            <p:ph type="title"/>
          </p:nvPr>
        </p:nvSpPr>
        <p:spPr>
          <a:xfrm>
            <a:off x="420722" y="810557"/>
            <a:ext cx="4023360" cy="3204134"/>
          </a:xfrm>
        </p:spPr>
        <p:txBody>
          <a:bodyPr vert="horz" lIns="91440" tIns="45720" rIns="91440" bIns="45720" rtlCol="0" anchor="b">
            <a:normAutofit/>
          </a:bodyPr>
          <a:lstStyle/>
          <a:p>
            <a:r>
              <a:rPr lang="en-US" sz="4800" dirty="0">
                <a:latin typeface="Bahnschrift Condensed" panose="020B0502040204020203" pitchFamily="34" charset="0"/>
              </a:rPr>
              <a:t>The beginning</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18B792E-277B-4306-A44A-A0D8F7FA5A31}"/>
              </a:ext>
            </a:extLst>
          </p:cNvPr>
          <p:cNvSpPr txBox="1"/>
          <p:nvPr/>
        </p:nvSpPr>
        <p:spPr>
          <a:xfrm>
            <a:off x="443582" y="4047573"/>
            <a:ext cx="3977640" cy="369332"/>
          </a:xfrm>
          <a:prstGeom prst="rect">
            <a:avLst/>
          </a:prstGeom>
          <a:noFill/>
        </p:spPr>
        <p:txBody>
          <a:bodyPr wrap="square" rtlCol="0">
            <a:spAutoFit/>
          </a:bodyPr>
          <a:lstStyle/>
          <a:p>
            <a:r>
              <a:rPr lang="en-GB" dirty="0"/>
              <a:t>13.7 billion years ago</a:t>
            </a:r>
          </a:p>
        </p:txBody>
      </p:sp>
    </p:spTree>
    <p:extLst>
      <p:ext uri="{BB962C8B-B14F-4D97-AF65-F5344CB8AC3E}">
        <p14:creationId xmlns:p14="http://schemas.microsoft.com/office/powerpoint/2010/main" val="351225126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EEC07B9-25D6-403D-92D8-6B164E29C5BC}"/>
              </a:ext>
            </a:extLst>
          </p:cNvPr>
          <p:cNvPicPr>
            <a:picLocks noChangeAspect="1"/>
          </p:cNvPicPr>
          <p:nvPr/>
        </p:nvPicPr>
        <p:blipFill rotWithShape="1">
          <a:blip r:embed="rId3"/>
          <a:srcRect t="6871" r="25344" b="1911"/>
          <a:stretch/>
        </p:blipFill>
        <p:spPr>
          <a:xfrm>
            <a:off x="3523488" y="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D3150E-681C-4988-85A0-B7C13324E972}"/>
              </a:ext>
            </a:extLst>
          </p:cNvPr>
          <p:cNvSpPr>
            <a:spLocks noGrp="1"/>
          </p:cNvSpPr>
          <p:nvPr>
            <p:ph type="title"/>
          </p:nvPr>
        </p:nvSpPr>
        <p:spPr>
          <a:xfrm>
            <a:off x="481029" y="1201048"/>
            <a:ext cx="4023360" cy="3204134"/>
          </a:xfrm>
        </p:spPr>
        <p:txBody>
          <a:bodyPr vert="horz" lIns="91440" tIns="45720" rIns="91440" bIns="45720" rtlCol="0" anchor="b">
            <a:normAutofit/>
          </a:bodyPr>
          <a:lstStyle/>
          <a:p>
            <a:r>
              <a:rPr lang="en-US" sz="4800" dirty="0">
                <a:latin typeface="Bahnschrift Condensed" panose="020B0502040204020203" pitchFamily="34" charset="0"/>
              </a:rPr>
              <a:t>the Milky way Galaxy</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18D61BA-C726-488B-9BED-AD38765EA0EE}"/>
              </a:ext>
            </a:extLst>
          </p:cNvPr>
          <p:cNvSpPr txBox="1"/>
          <p:nvPr/>
        </p:nvSpPr>
        <p:spPr>
          <a:xfrm>
            <a:off x="361245" y="4848685"/>
            <a:ext cx="5486400" cy="923330"/>
          </a:xfrm>
          <a:prstGeom prst="rect">
            <a:avLst/>
          </a:prstGeom>
          <a:noFill/>
        </p:spPr>
        <p:txBody>
          <a:bodyPr wrap="square" rtlCol="0">
            <a:spAutoFit/>
          </a:bodyPr>
          <a:lstStyle/>
          <a:p>
            <a:r>
              <a:rPr lang="en-GB" dirty="0">
                <a:latin typeface="Agency FB" panose="020B0503020202020204" pitchFamily="34" charset="0"/>
              </a:rPr>
              <a:t>Our galaxy was created 13.51 billion years</a:t>
            </a:r>
          </a:p>
          <a:p>
            <a:r>
              <a:rPr lang="en-GB" dirty="0">
                <a:latin typeface="Agency FB" panose="020B0503020202020204" pitchFamily="34" charset="0"/>
              </a:rPr>
              <a:t>When star clusters came together around the supermassive black whole which then flattened into a disk overtime as it rotated faster and faster</a:t>
            </a:r>
          </a:p>
        </p:txBody>
      </p:sp>
      <p:sp>
        <p:nvSpPr>
          <p:cNvPr id="5" name="TextBox 4">
            <a:extLst>
              <a:ext uri="{FF2B5EF4-FFF2-40B4-BE49-F238E27FC236}">
                <a16:creationId xmlns:a16="http://schemas.microsoft.com/office/drawing/2014/main" id="{20B10C08-906F-44C4-8DF1-4EA72B8804A7}"/>
              </a:ext>
            </a:extLst>
          </p:cNvPr>
          <p:cNvSpPr txBox="1"/>
          <p:nvPr/>
        </p:nvSpPr>
        <p:spPr>
          <a:xfrm>
            <a:off x="287024" y="1034199"/>
            <a:ext cx="5331909" cy="461665"/>
          </a:xfrm>
          <a:prstGeom prst="rect">
            <a:avLst/>
          </a:prstGeom>
          <a:noFill/>
        </p:spPr>
        <p:txBody>
          <a:bodyPr wrap="none" rtlCol="0">
            <a:spAutoFit/>
          </a:bodyPr>
          <a:lstStyle/>
          <a:p>
            <a:pPr marL="342900" indent="-342900">
              <a:buFont typeface="Arial" panose="020B0604020202020204" pitchFamily="34" charset="0"/>
              <a:buChar char="•"/>
            </a:pPr>
            <a:r>
              <a:rPr lang="en-GB" sz="2400" dirty="0">
                <a:latin typeface="Agency FB" panose="020B0503020202020204" pitchFamily="34" charset="0"/>
              </a:rPr>
              <a:t>The speed of light is 299792458 metres a second</a:t>
            </a:r>
          </a:p>
        </p:txBody>
      </p:sp>
    </p:spTree>
    <p:extLst>
      <p:ext uri="{BB962C8B-B14F-4D97-AF65-F5344CB8AC3E}">
        <p14:creationId xmlns:p14="http://schemas.microsoft.com/office/powerpoint/2010/main" val="327764081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322D616-1CB5-4E33-AD22-9FA38D8F8861}"/>
              </a:ext>
            </a:extLst>
          </p:cNvPr>
          <p:cNvPicPr>
            <a:picLocks noChangeAspect="1"/>
          </p:cNvPicPr>
          <p:nvPr/>
        </p:nvPicPr>
        <p:blipFill rotWithShape="1">
          <a:blip r:embed="rId3"/>
          <a:srcRect t="3577" r="23298" b="5514"/>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6C2DFCC-A42B-477B-B3F5-E92F00D192DC}"/>
              </a:ext>
            </a:extLst>
          </p:cNvPr>
          <p:cNvSpPr txBox="1"/>
          <p:nvPr/>
        </p:nvSpPr>
        <p:spPr>
          <a:xfrm>
            <a:off x="477981" y="1132126"/>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Bahnschrift Condensed" panose="020B0502040204020203" pitchFamily="34" charset="0"/>
                <a:ea typeface="+mj-ea"/>
                <a:cs typeface="+mj-cs"/>
              </a:rPr>
              <a:t>Black holes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F624EE8-50CB-4B27-AB12-E3F983F2D84B}"/>
              </a:ext>
            </a:extLst>
          </p:cNvPr>
          <p:cNvSpPr txBox="1"/>
          <p:nvPr/>
        </p:nvSpPr>
        <p:spPr>
          <a:xfrm>
            <a:off x="469579" y="4950798"/>
            <a:ext cx="3630723" cy="707886"/>
          </a:xfrm>
          <a:prstGeom prst="rect">
            <a:avLst/>
          </a:prstGeom>
          <a:noFill/>
        </p:spPr>
        <p:txBody>
          <a:bodyPr wrap="square" rtlCol="0">
            <a:spAutoFit/>
          </a:bodyPr>
          <a:lstStyle/>
          <a:p>
            <a:r>
              <a:rPr lang="en-GB" sz="2000" dirty="0">
                <a:latin typeface="Agency FB" panose="020B0503020202020204" pitchFamily="34" charset="0"/>
              </a:rPr>
              <a:t>There are four types of black holes stellar, intermediate, supermassive and miniature</a:t>
            </a:r>
          </a:p>
        </p:txBody>
      </p:sp>
    </p:spTree>
    <p:extLst>
      <p:ext uri="{BB962C8B-B14F-4D97-AF65-F5344CB8AC3E}">
        <p14:creationId xmlns:p14="http://schemas.microsoft.com/office/powerpoint/2010/main" val="367947256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3D03F52-1F5D-424F-AC1C-226B0DCCF007}"/>
              </a:ext>
            </a:extLst>
          </p:cNvPr>
          <p:cNvPicPr>
            <a:picLocks noChangeAspect="1"/>
          </p:cNvPicPr>
          <p:nvPr/>
        </p:nvPicPr>
        <p:blipFill rotWithShape="1">
          <a:blip r:embed="rId3"/>
          <a:srcRect l="9091" t="9091"/>
          <a:stretch/>
        </p:blipFill>
        <p:spPr>
          <a:xfrm>
            <a:off x="20" y="10"/>
            <a:ext cx="12191981" cy="6857990"/>
          </a:xfrm>
          <a:prstGeom prst="rect">
            <a:avLst/>
          </a:prstGeom>
        </p:spPr>
      </p:pic>
      <p:sp>
        <p:nvSpPr>
          <p:cNvPr id="25" name="Rectangle 2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69CD49C-5B19-4F6B-8B58-A922098F76F4}"/>
              </a:ext>
            </a:extLst>
          </p:cNvPr>
          <p:cNvSpPr txBox="1"/>
          <p:nvPr/>
        </p:nvSpPr>
        <p:spPr>
          <a:xfrm>
            <a:off x="404553" y="3091928"/>
            <a:ext cx="907856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dirty="0">
                <a:latin typeface="Bahnschrift Condensed" panose="020B0502040204020203" pitchFamily="34" charset="0"/>
                <a:ea typeface="+mj-ea"/>
                <a:cs typeface="+mj-cs"/>
                <a:hlinkClick r:id="rId4"/>
              </a:rPr>
              <a:t>Can black holes die</a:t>
            </a:r>
            <a:r>
              <a:rPr lang="en-US" sz="6600" dirty="0">
                <a:latin typeface="Bahnschrift Condensed" panose="020B0502040204020203" pitchFamily="34" charset="0"/>
                <a:ea typeface="+mj-ea"/>
                <a:cs typeface="+mj-cs"/>
              </a:rPr>
              <a:t>?</a:t>
            </a:r>
          </a:p>
        </p:txBody>
      </p:sp>
      <p:sp>
        <p:nvSpPr>
          <p:cNvPr id="27" name="Rectangle: Rounded Corners 2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10C14E7-855C-459F-8D4F-411306EE1135}"/>
              </a:ext>
            </a:extLst>
          </p:cNvPr>
          <p:cNvSpPr txBox="1"/>
          <p:nvPr/>
        </p:nvSpPr>
        <p:spPr>
          <a:xfrm>
            <a:off x="817124" y="5743001"/>
            <a:ext cx="1147863" cy="369332"/>
          </a:xfrm>
          <a:prstGeom prst="rect">
            <a:avLst/>
          </a:prstGeom>
          <a:noFill/>
        </p:spPr>
        <p:txBody>
          <a:bodyPr wrap="square" rtlCol="0">
            <a:spAutoFit/>
          </a:bodyPr>
          <a:lstStyle/>
          <a:p>
            <a:r>
              <a:rPr lang="en-GB" dirty="0"/>
              <a:t>4:27-5:27</a:t>
            </a:r>
          </a:p>
        </p:txBody>
      </p:sp>
    </p:spTree>
    <p:extLst>
      <p:ext uri="{BB962C8B-B14F-4D97-AF65-F5344CB8AC3E}">
        <p14:creationId xmlns:p14="http://schemas.microsoft.com/office/powerpoint/2010/main" val="405172571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2339C9-537F-408E-B8ED-D7BF9C459EF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Bahnschrift Condensed"/>
              </a:rPr>
              <a:t>creation of the sun and solar system</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DA722DA-743A-4570-B578-37BFD0E2627D}"/>
              </a:ext>
            </a:extLst>
          </p:cNvPr>
          <p:cNvPicPr>
            <a:picLocks noChangeAspect="1"/>
          </p:cNvPicPr>
          <p:nvPr/>
        </p:nvPicPr>
        <p:blipFill>
          <a:blip r:embed="rId3"/>
          <a:stretch>
            <a:fillRect/>
          </a:stretch>
        </p:blipFill>
        <p:spPr>
          <a:xfrm>
            <a:off x="4524375" y="261937"/>
            <a:ext cx="7667625" cy="6334125"/>
          </a:xfrm>
          <a:prstGeom prst="rect">
            <a:avLst/>
          </a:prstGeom>
        </p:spPr>
      </p:pic>
      <p:sp>
        <p:nvSpPr>
          <p:cNvPr id="3" name="TextBox 2">
            <a:extLst>
              <a:ext uri="{FF2B5EF4-FFF2-40B4-BE49-F238E27FC236}">
                <a16:creationId xmlns:a16="http://schemas.microsoft.com/office/drawing/2014/main" id="{F4DF54B5-F880-4688-A05B-6D99698B4F75}"/>
              </a:ext>
            </a:extLst>
          </p:cNvPr>
          <p:cNvSpPr txBox="1"/>
          <p:nvPr/>
        </p:nvSpPr>
        <p:spPr>
          <a:xfrm>
            <a:off x="398358" y="4676872"/>
            <a:ext cx="9108071" cy="1200329"/>
          </a:xfrm>
          <a:prstGeom prst="rect">
            <a:avLst/>
          </a:prstGeom>
          <a:noFill/>
        </p:spPr>
        <p:txBody>
          <a:bodyPr wrap="none" lIns="91440" tIns="45720" rIns="91440" bIns="45720" rtlCol="0" anchor="t">
            <a:spAutoFit/>
          </a:bodyPr>
          <a:lstStyle/>
          <a:p>
            <a:r>
              <a:rPr lang="en-GB" dirty="0"/>
              <a:t>The sun was born 4.6 billion years ago </a:t>
            </a:r>
          </a:p>
          <a:p>
            <a:r>
              <a:rPr lang="en-GB" dirty="0"/>
              <a:t>It was formed from a giant gas cloud known a solar nebula</a:t>
            </a:r>
          </a:p>
          <a:p>
            <a:r>
              <a:rPr lang="en-GB" dirty="0"/>
              <a:t>And collapsed because of its gravity, as it spun faster and faster the debris  flattened into a disk </a:t>
            </a:r>
          </a:p>
          <a:p>
            <a:r>
              <a:rPr lang="en-GB" dirty="0"/>
              <a:t>forming the solar system</a:t>
            </a:r>
            <a:endParaRPr lang="en-GB" dirty="0">
              <a:cs typeface="Calibri"/>
            </a:endParaRPr>
          </a:p>
        </p:txBody>
      </p:sp>
    </p:spTree>
    <p:extLst>
      <p:ext uri="{BB962C8B-B14F-4D97-AF65-F5344CB8AC3E}">
        <p14:creationId xmlns:p14="http://schemas.microsoft.com/office/powerpoint/2010/main" val="269037679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2DE9E7-8592-4A45-B8E5-5C0751699E8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Bahnschrift Condensed"/>
              </a:rPr>
              <a:t>Creation of the earth and moon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378185E-0E0B-4143-9203-4825ADDCC16F}"/>
              </a:ext>
            </a:extLst>
          </p:cNvPr>
          <p:cNvSpPr txBox="1"/>
          <p:nvPr/>
        </p:nvSpPr>
        <p:spPr>
          <a:xfrm>
            <a:off x="553617" y="4575639"/>
            <a:ext cx="3872088" cy="923330"/>
          </a:xfrm>
          <a:prstGeom prst="rect">
            <a:avLst/>
          </a:prstGeom>
          <a:noFill/>
        </p:spPr>
        <p:txBody>
          <a:bodyPr wrap="square" rtlCol="0">
            <a:spAutoFit/>
          </a:bodyPr>
          <a:lstStyle/>
          <a:p>
            <a:r>
              <a:rPr lang="en-GB" dirty="0">
                <a:latin typeface="Agency FB" panose="020B0503020202020204" pitchFamily="34" charset="0"/>
              </a:rPr>
              <a:t>As the sun was formed and the solar system started to settle all of the gas and dust built up and started to form the planets  </a:t>
            </a:r>
          </a:p>
        </p:txBody>
      </p:sp>
      <p:pic>
        <p:nvPicPr>
          <p:cNvPr id="3" name="Picture 2">
            <a:extLst>
              <a:ext uri="{FF2B5EF4-FFF2-40B4-BE49-F238E27FC236}">
                <a16:creationId xmlns:a16="http://schemas.microsoft.com/office/drawing/2014/main" id="{16757AAF-C24D-4841-B3B1-B721F1552916}"/>
              </a:ext>
            </a:extLst>
          </p:cNvPr>
          <p:cNvPicPr>
            <a:picLocks noChangeAspect="1"/>
          </p:cNvPicPr>
          <p:nvPr/>
        </p:nvPicPr>
        <p:blipFill>
          <a:blip r:embed="rId3"/>
          <a:stretch>
            <a:fillRect/>
          </a:stretch>
        </p:blipFill>
        <p:spPr>
          <a:xfrm>
            <a:off x="5589491" y="268941"/>
            <a:ext cx="6858000" cy="6858000"/>
          </a:xfrm>
          <a:prstGeom prst="rect">
            <a:avLst/>
          </a:prstGeom>
          <a:effectLst>
            <a:softEdge rad="317500"/>
          </a:effectLst>
        </p:spPr>
      </p:pic>
      <p:pic>
        <p:nvPicPr>
          <p:cNvPr id="6" name="Picture 5">
            <a:extLst>
              <a:ext uri="{FF2B5EF4-FFF2-40B4-BE49-F238E27FC236}">
                <a16:creationId xmlns:a16="http://schemas.microsoft.com/office/drawing/2014/main" id="{90CDF023-8239-4215-88AC-E7FE972FD9CB}"/>
              </a:ext>
            </a:extLst>
          </p:cNvPr>
          <p:cNvPicPr>
            <a:picLocks noChangeAspect="1"/>
          </p:cNvPicPr>
          <p:nvPr/>
        </p:nvPicPr>
        <p:blipFill>
          <a:blip r:embed="rId4"/>
          <a:stretch>
            <a:fillRect/>
          </a:stretch>
        </p:blipFill>
        <p:spPr>
          <a:xfrm>
            <a:off x="5645320" y="461091"/>
            <a:ext cx="4320000" cy="1856220"/>
          </a:xfrm>
          <a:prstGeom prst="rect">
            <a:avLst/>
          </a:prstGeom>
          <a:effectLst>
            <a:softEdge rad="317500"/>
          </a:effectLst>
        </p:spPr>
      </p:pic>
      <p:sp>
        <p:nvSpPr>
          <p:cNvPr id="7" name="TextBox 6">
            <a:extLst>
              <a:ext uri="{FF2B5EF4-FFF2-40B4-BE49-F238E27FC236}">
                <a16:creationId xmlns:a16="http://schemas.microsoft.com/office/drawing/2014/main" id="{B02B99AA-3312-4B43-AA7E-12D070CB99DE}"/>
              </a:ext>
            </a:extLst>
          </p:cNvPr>
          <p:cNvSpPr txBox="1"/>
          <p:nvPr/>
        </p:nvSpPr>
        <p:spPr>
          <a:xfrm>
            <a:off x="6457244" y="199454"/>
            <a:ext cx="2520242" cy="369332"/>
          </a:xfrm>
          <a:prstGeom prst="rect">
            <a:avLst/>
          </a:prstGeom>
          <a:noFill/>
        </p:spPr>
        <p:txBody>
          <a:bodyPr wrap="none" rtlCol="0">
            <a:spAutoFit/>
          </a:bodyPr>
          <a:lstStyle/>
          <a:p>
            <a:r>
              <a:rPr lang="en-GB" dirty="0">
                <a:latin typeface="Agency FB" panose="020B0503020202020204" pitchFamily="34" charset="0"/>
              </a:rPr>
              <a:t>Earth and Mars size comparison</a:t>
            </a:r>
          </a:p>
        </p:txBody>
      </p:sp>
    </p:spTree>
    <p:extLst>
      <p:ext uri="{BB962C8B-B14F-4D97-AF65-F5344CB8AC3E}">
        <p14:creationId xmlns:p14="http://schemas.microsoft.com/office/powerpoint/2010/main" val="39143720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DBE4144-6ABE-4D6D-9B42-EA2E99AE0800}"/>
              </a:ext>
            </a:extLst>
          </p:cNvPr>
          <p:cNvPicPr>
            <a:picLocks noChangeAspect="1"/>
          </p:cNvPicPr>
          <p:nvPr/>
        </p:nvPicPr>
        <p:blipFill rotWithShape="1">
          <a:blip r:embed="rId3"/>
          <a:srcRect t="9022" r="11521" b="7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7B8481-FFB7-48F1-838F-7D07EB01923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Bahnschrift Condensed" panose="020B0502040204020203" pitchFamily="34" charset="0"/>
              </a:rPr>
              <a:t>Death of the sun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134E8A2-CE6F-43DD-8EB5-48A1CDF51B26}"/>
              </a:ext>
            </a:extLst>
          </p:cNvPr>
          <p:cNvSpPr txBox="1"/>
          <p:nvPr/>
        </p:nvSpPr>
        <p:spPr>
          <a:xfrm>
            <a:off x="579232" y="4812307"/>
            <a:ext cx="3781234" cy="646331"/>
          </a:xfrm>
          <a:prstGeom prst="rect">
            <a:avLst/>
          </a:prstGeom>
          <a:noFill/>
        </p:spPr>
        <p:txBody>
          <a:bodyPr wrap="square" rtlCol="0">
            <a:spAutoFit/>
          </a:bodyPr>
          <a:lstStyle/>
          <a:p>
            <a:r>
              <a:rPr lang="en-GB" dirty="0">
                <a:latin typeface="Agency FB" panose="020B0503020202020204" pitchFamily="34" charset="0"/>
              </a:rPr>
              <a:t>In about 5 billion years the sun will begin the helium burning process and turn into a red giant </a:t>
            </a:r>
          </a:p>
        </p:txBody>
      </p:sp>
    </p:spTree>
    <p:extLst>
      <p:ext uri="{BB962C8B-B14F-4D97-AF65-F5344CB8AC3E}">
        <p14:creationId xmlns:p14="http://schemas.microsoft.com/office/powerpoint/2010/main" val="34169358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105B33-4F76-474B-996D-C7B7FFABC087}"/>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dirty="0">
                <a:solidFill>
                  <a:schemeClr val="bg1"/>
                </a:solidFill>
                <a:latin typeface="Bahnschrift Condensed" panose="020B0502040204020203" pitchFamily="34" charset="0"/>
              </a:rPr>
              <a:t>The end of the universe</a:t>
            </a:r>
          </a:p>
        </p:txBody>
      </p:sp>
      <p:pic>
        <p:nvPicPr>
          <p:cNvPr id="4" name="Picture 3" descr="A close up of an eye&#10;&#10;Description automatically generated">
            <a:extLst>
              <a:ext uri="{FF2B5EF4-FFF2-40B4-BE49-F238E27FC236}">
                <a16:creationId xmlns:a16="http://schemas.microsoft.com/office/drawing/2014/main" id="{8C1D9489-93AB-4AD4-B84A-466A0FF7008D}"/>
              </a:ext>
            </a:extLst>
          </p:cNvPr>
          <p:cNvPicPr>
            <a:picLocks noChangeAspect="1"/>
          </p:cNvPicPr>
          <p:nvPr/>
        </p:nvPicPr>
        <p:blipFill rotWithShape="1">
          <a:blip r:embed="rId3">
            <a:alphaModFix/>
          </a:blip>
          <a:srcRect l="5298" r="24843" b="1"/>
          <a:stretch/>
        </p:blipFill>
        <p:spPr>
          <a:xfrm>
            <a:off x="5800734" y="1057275"/>
            <a:ext cx="5917401" cy="4743450"/>
          </a:xfrm>
          <a:prstGeom prst="rect">
            <a:avLst/>
          </a:prstGeom>
        </p:spPr>
      </p:pic>
      <p:sp>
        <p:nvSpPr>
          <p:cNvPr id="18" name="Rectangle 17">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421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902C350B9770A4E8B6A7946636324E4" ma:contentTypeVersion="11" ma:contentTypeDescription="Create a new document." ma:contentTypeScope="" ma:versionID="574f5f477d7e9b8ccbf0710d7cbcb29d">
  <xsd:schema xmlns:xsd="http://www.w3.org/2001/XMLSchema" xmlns:xs="http://www.w3.org/2001/XMLSchema" xmlns:p="http://schemas.microsoft.com/office/2006/metadata/properties" xmlns:ns3="a0a7f677-a630-4391-a342-3f42a3caea46" xmlns:ns4="a197f14b-a25a-46ac-b301-a8ed41f12186" targetNamespace="http://schemas.microsoft.com/office/2006/metadata/properties" ma:root="true" ma:fieldsID="d50b3ce17818539ce4269bc890d89ab6" ns3:_="" ns4:_="">
    <xsd:import namespace="a0a7f677-a630-4391-a342-3f42a3caea46"/>
    <xsd:import namespace="a197f14b-a25a-46ac-b301-a8ed41f1218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a7f677-a630-4391-a342-3f42a3caea4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97f14b-a25a-46ac-b301-a8ed41f1218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4AF168-CDED-4B38-82EE-96115F20A6BE}">
  <ds:schemaRefs>
    <ds:schemaRef ds:uri="http://schemas.microsoft.com/sharepoint/v3/contenttype/forms"/>
  </ds:schemaRefs>
</ds:datastoreItem>
</file>

<file path=customXml/itemProps2.xml><?xml version="1.0" encoding="utf-8"?>
<ds:datastoreItem xmlns:ds="http://schemas.openxmlformats.org/officeDocument/2006/customXml" ds:itemID="{E7DF5D9B-38F6-44FC-8A02-332FEF3DBDBA}">
  <ds:schemaRefs>
    <ds:schemaRef ds:uri="a0a7f677-a630-4391-a342-3f42a3caea46"/>
    <ds:schemaRef ds:uri="http://www.w3.org/XML/1998/namespace"/>
    <ds:schemaRef ds:uri="http://schemas.microsoft.com/office/2006/documentManagement/types"/>
    <ds:schemaRef ds:uri="http://schemas.microsoft.com/office/2006/metadata/properties"/>
    <ds:schemaRef ds:uri="http://purl.org/dc/terms/"/>
    <ds:schemaRef ds:uri="http://purl.org/dc/elements/1.1/"/>
    <ds:schemaRef ds:uri="a197f14b-a25a-46ac-b301-a8ed41f12186"/>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95EA56F7-7E98-431A-AE96-68402F123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a7f677-a630-4391-a342-3f42a3caea46"/>
    <ds:schemaRef ds:uri="a197f14b-a25a-46ac-b301-a8ed41f121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91</TotalTime>
  <Words>2478</Words>
  <Application>Microsoft Office PowerPoint</Application>
  <PresentationFormat>Widescreen</PresentationFormat>
  <Paragraphs>101</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Agency FB</vt:lpstr>
      <vt:lpstr>Arial</vt:lpstr>
      <vt:lpstr>Bahnschrift Condensed</vt:lpstr>
      <vt:lpstr>Calibri</vt:lpstr>
      <vt:lpstr>Calibri Light</vt:lpstr>
      <vt:lpstr>Office Theme</vt:lpstr>
      <vt:lpstr>The universe</vt:lpstr>
      <vt:lpstr>The beginning</vt:lpstr>
      <vt:lpstr>the Milky way Galaxy</vt:lpstr>
      <vt:lpstr>PowerPoint Presentation</vt:lpstr>
      <vt:lpstr>PowerPoint Presentation</vt:lpstr>
      <vt:lpstr>creation of the sun and solar system</vt:lpstr>
      <vt:lpstr>Creation of the earth and moon</vt:lpstr>
      <vt:lpstr>Death of the sun</vt:lpstr>
      <vt:lpstr>The end of the universe</vt:lpstr>
      <vt:lpstr>PowerPoint Presentation</vt:lpstr>
      <vt:lpstr>PowerPoint Presentation</vt:lpstr>
      <vt:lpstr>PowerPoint Presentation</vt:lpstr>
      <vt:lpstr>Copyright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universe</dc:title>
  <dc:creator>Luke Mauger</dc:creator>
  <cp:lastModifiedBy>Luke Mauger</cp:lastModifiedBy>
  <cp:revision>21</cp:revision>
  <dcterms:created xsi:type="dcterms:W3CDTF">2020-12-02T13:17:38Z</dcterms:created>
  <dcterms:modified xsi:type="dcterms:W3CDTF">2022-06-19T14:00:39Z</dcterms:modified>
</cp:coreProperties>
</file>